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7" r:id="rId4"/>
    <p:sldId id="268" r:id="rId5"/>
    <p:sldId id="269" r:id="rId6"/>
    <p:sldId id="278" r:id="rId7"/>
    <p:sldId id="271" r:id="rId8"/>
    <p:sldId id="279" r:id="rId9"/>
    <p:sldId id="280" r:id="rId10"/>
    <p:sldId id="281" r:id="rId11"/>
    <p:sldId id="273" r:id="rId12"/>
    <p:sldId id="282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pos="73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6"/>
    <p:restoredTop sz="94697"/>
  </p:normalViewPr>
  <p:slideViewPr>
    <p:cSldViewPr snapToGrid="0" snapToObjects="1" showGuides="1">
      <p:cViewPr>
        <p:scale>
          <a:sx n="80" d="100"/>
          <a:sy n="80" d="100"/>
        </p:scale>
        <p:origin x="-546" y="102"/>
      </p:cViewPr>
      <p:guideLst>
        <p:guide orient="horz" pos="323"/>
        <p:guide orient="horz" pos="3997"/>
        <p:guide pos="325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2DE08-5D5D-F649-B70D-3A4A9B7A6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19708-7251-404B-9F47-253B5E892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F3E262-DDAD-C847-AA9B-E9500080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0B2BCF-226A-C740-AB16-7CC0AC74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5A2706-EFE0-3443-BCD7-4B5435DA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D6196-B69E-9C46-B26A-F308A26D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8C82E2-CAAB-0747-B770-B6FE2CDB9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645C1F-214F-BE45-8764-9F70D82B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E03F5E-FB41-9F42-8847-167F8474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191131-2B5D-7742-A9C8-2493C016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4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4A8191B-3ED2-DD4E-891C-F27711F90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60696-9C50-7248-8A42-512AC5320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B43A42-1110-E041-9E03-123060B9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BBF8FC-EC52-FA4A-A7DD-30C1FF20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8342D4-C59E-0B4B-8818-A6296FBE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02DE08-5D5D-F649-B70D-3A4A9B7A6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19708-7251-404B-9F47-253B5E892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F3E262-DDAD-C847-AA9B-E9500080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0B2BCF-226A-C740-AB16-7CC0AC74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5A2706-EFE0-3443-BCD7-4B5435DA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2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DB8F9-CAAF-F147-985D-05CE8AA3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ABD3B1-4EFB-9D4F-B203-03F0CB9C7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9F6DED-D5F3-1044-B163-BEA02A33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AF459F-62F9-F940-9CF9-238D9271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97AA1-50A4-EC43-888C-12EFC58E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565289-5EDC-8741-AB73-7E0FA459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86AF8B-6323-CB43-A88A-A4B60580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875A9C-906F-DE4D-9934-43D4EF92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CB4D6F-C758-1745-8E4F-7B48D6F9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DE2E2F-73A1-FA43-ABFD-DFE9B0F1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C9595-F0A0-B04F-BB1B-401D545C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1B0C37-746F-264B-887E-971FA543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FDE659-CC99-FB4B-812B-6352ED18F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B85144-62F7-4347-8661-6230E35C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0425BE-051F-4E48-8641-6D9C5623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F5D947-BC4F-A94B-A492-F73819A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B5A67-5658-1D40-800E-FC7B841F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B5BB27-8532-5442-BF85-2207A5E97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1DDD45-D16C-2C42-904A-CF7802799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BC3D992-801F-7348-9679-7F79C6841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4FA077-751A-E244-B31C-6760B366D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FE951DC-8D7D-4446-A0D0-07397224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E713239-F3B1-5141-85EC-A53D4392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17523FF-A6B7-E24A-8890-4695B6D5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0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ADADA-E892-9A48-8086-2512C8BA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4488A17-19C7-7F4C-A31E-DA70FE54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5583F45-FE51-C545-940F-5C6B5FB3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2AEA84-26D6-2E49-B53E-3D53C42D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003131-90F4-8D41-8E11-B3CC3032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5C56A2-CF86-F143-9843-65049FBA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B8BD16-D37A-F640-985E-9F8263EB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9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80371B-BBAE-C945-B9FC-572C98CF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FD2EAC-FA9F-2346-AD7B-AD3A4047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51E1EC1-8535-8D4E-A3A4-57EB23CC4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B4AC9B-59D2-C64B-9360-971C92B1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3352CF-3345-494F-B956-191606B3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4B6F2A-15F0-D748-A1D0-BFAFBC75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2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2DB8F9-CAAF-F147-985D-05CE8AA3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ABD3B1-4EFB-9D4F-B203-03F0CB9C7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9F6DED-D5F3-1044-B163-BEA02A33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AF459F-62F9-F940-9CF9-238D9271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297AA1-50A4-EC43-888C-12EFC58E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0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AF09CA-1988-7F44-8A89-BE0D8F13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280904-EC94-7541-8FD3-D028EBC9F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C78EA4-2C08-1245-8CFA-0E0E8D92C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BC7F80-B9AE-874C-91B8-A3EA3FFE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A07E7C-A2CB-A740-B402-36B31448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671D6B-2117-2A49-BE8B-D513D6EB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D6196-B69E-9C46-B26A-F308A26D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08C82E2-CAAB-0747-B770-B6FE2CDB9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645C1F-214F-BE45-8764-9F70D82BC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E03F5E-FB41-9F42-8847-167F8474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191131-2B5D-7742-A9C8-2493C0164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4A8191B-3ED2-DD4E-891C-F27711F90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760696-9C50-7248-8A42-512AC5320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B43A42-1110-E041-9E03-123060B9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BBF8FC-EC52-FA4A-A7DD-30C1FF20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8342D4-C59E-0B4B-8818-A6296FBE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565289-5EDC-8741-AB73-7E0FA459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786AF8B-6323-CB43-A88A-A4B60580D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875A9C-906F-DE4D-9934-43D4EF92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CB4D6F-C758-1745-8E4F-7B48D6F9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DE2E2F-73A1-FA43-ABFD-DFE9B0F1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3C9595-F0A0-B04F-BB1B-401D545C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1B0C37-746F-264B-887E-971FA543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FDE659-CC99-FB4B-812B-6352ED18F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B85144-62F7-4347-8661-6230E35C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0425BE-051F-4E48-8641-6D9C5623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BF5D947-BC4F-A94B-A492-F73819A4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1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1B5A67-5658-1D40-800E-FC7B841F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B5BB27-8532-5442-BF85-2207A5E97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F1DDD45-D16C-2C42-904A-CF7802799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BC3D992-801F-7348-9679-7F79C6841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E4FA077-751A-E244-B31C-6760B366D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FE951DC-8D7D-4446-A0D0-07397224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E713239-F3B1-5141-85EC-A53D4392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17523FF-A6B7-E24A-8890-4695B6D5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EADADA-E892-9A48-8086-2512C8BA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4488A17-19C7-7F4C-A31E-DA70FE54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5583F45-FE51-C545-940F-5C6B5FB3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2AEA84-26D6-2E49-B53E-3D53C42D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003131-90F4-8D41-8E11-B3CC30329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C5C56A2-CF86-F143-9843-65049FBAF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B8BD16-D37A-F640-985E-9F8263EB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80371B-BBAE-C945-B9FC-572C98CF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FD2EAC-FA9F-2346-AD7B-AD3A40475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51E1EC1-8535-8D4E-A3A4-57EB23CC4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B4AC9B-59D2-C64B-9360-971C92B12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3352CF-3345-494F-B956-191606B3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04B6F2A-15F0-D748-A1D0-BFAFBC75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AF09CA-1988-7F44-8A89-BE0D8F137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0280904-EC94-7541-8FD3-D028EBC9F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C78EA4-2C08-1245-8CFA-0E0E8D92C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1BC7F80-B9AE-874C-91B8-A3EA3FFED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A07E7C-A2CB-A740-B402-36B31448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671D6B-2117-2A49-BE8B-D513D6EB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EC2C22-6803-B941-B113-E9A4A78F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55AAC8-CC8E-684B-84D4-75366B33E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0FE609-2DFA-5443-9596-EE2586CFB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70EB-1F07-7744-95EC-6E18B82B9717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DB1088-34F3-DD4B-B673-00B7DF9C9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31FB37-A001-2145-BA37-ECBB46BBA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CF82-D414-E145-A8CA-EEAD2CF90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1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EC2C22-6803-B941-B113-E9A4A78F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55AAC8-CC8E-684B-84D4-75366B33E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0FE609-2DFA-5443-9596-EE2586CFB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70EB-1F07-7744-95EC-6E18B82B97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3DB1088-34F3-DD4B-B673-00B7DF9C9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31FB37-A001-2145-BA37-ECBB46BBA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2CF82-D414-E145-A8CA-EEAD2CF90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7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emf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10" Type="http://schemas.openxmlformats.org/officeDocument/2006/relationships/image" Target="../media/image17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0" Type="http://schemas.openxmlformats.org/officeDocument/2006/relationships/image" Target="../media/image10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12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6.png"/><Relationship Id="rId5" Type="http://schemas.openxmlformats.org/officeDocument/2006/relationships/image" Target="../media/image6.svg"/><Relationship Id="rId10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4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ДОКУМЕНТЫ АЛЛАГУЛОВ\Фото_Аллагулов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8525" y="749091"/>
            <a:ext cx="4427538" cy="51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A2FF9A3-7285-234D-9448-410F676E11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5" y="39299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F42B66B-C5FE-BE4A-8623-040868AFCA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69781" y="5728447"/>
            <a:ext cx="1406282" cy="6167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52C3A78-CE27-7E45-929B-1C8E646A87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128912" y="512763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6D54F9F-C40B-004C-8824-D94F3156B69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5938" y="473527"/>
            <a:ext cx="1403876" cy="5945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695325" y="1629767"/>
            <a:ext cx="5715000" cy="279225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dirty="0" smtClean="0">
                <a:solidFill>
                  <a:schemeClr val="accent1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АРТУР АЛЛАГУЛОВ</a:t>
            </a:r>
          </a:p>
          <a:p>
            <a:pPr algn="ctr">
              <a:spcAft>
                <a:spcPts val="1200"/>
              </a:spcAft>
            </a:pPr>
            <a:r>
              <a:rPr lang="ru-RU" sz="3800" b="1" dirty="0" smtClean="0">
                <a:solidFill>
                  <a:schemeClr val="accent1"/>
                </a:solidFill>
                <a:ea typeface="Favorit Pro Book" panose="02000006030000020004" pitchFamily="2" charset="0"/>
                <a:cs typeface="David" pitchFamily="34" charset="-79"/>
              </a:rPr>
              <a:t>«</a:t>
            </a:r>
            <a:r>
              <a:rPr lang="ru-RU" sz="4000" b="1">
                <a:solidFill>
                  <a:schemeClr val="accent1"/>
                </a:solidFill>
              </a:rPr>
              <a:t>Патриотическое </a:t>
            </a:r>
            <a:r>
              <a:rPr lang="ru-RU" sz="4000" b="1" smtClean="0">
                <a:solidFill>
                  <a:schemeClr val="accent1"/>
                </a:solidFill>
              </a:rPr>
              <a:t>воспитание: </a:t>
            </a:r>
            <a:r>
              <a:rPr lang="ru-RU" sz="4000" b="1" dirty="0" smtClean="0">
                <a:solidFill>
                  <a:schemeClr val="accent1"/>
                </a:solidFill>
              </a:rPr>
              <a:t>миф или реальность?</a:t>
            </a:r>
            <a:r>
              <a:rPr lang="ru-RU" sz="3800" b="1" dirty="0" smtClean="0">
                <a:solidFill>
                  <a:schemeClr val="accent1"/>
                </a:solidFill>
                <a:cs typeface="David" pitchFamily="34" charset="-79"/>
              </a:rPr>
              <a:t>»</a:t>
            </a:r>
            <a:endParaRPr lang="ru-RU" sz="3800" b="1" dirty="0">
              <a:solidFill>
                <a:schemeClr val="accent1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CA1F179-82EA-7542-8209-DE2FCF08426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358" y="4133851"/>
            <a:ext cx="3037490" cy="22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928150" y="1629768"/>
            <a:ext cx="31365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ФИО</a:t>
            </a:r>
          </a:p>
          <a:p>
            <a:r>
              <a:rPr lang="ru-RU" sz="36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«Тема лекции»</a:t>
            </a:r>
            <a:endParaRPr lang="ru-RU" sz="4400" dirty="0">
              <a:solidFill>
                <a:prstClr val="white"/>
              </a:solidFill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361565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368110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1189406" y="1134101"/>
            <a:ext cx="8794641" cy="22933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6000" b="1" dirty="0" smtClean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Патриотическое воспитание: миф или реальность?</a:t>
            </a:r>
            <a:endParaRPr lang="ru-RU" sz="6000" b="1" dirty="0">
              <a:solidFill>
                <a:srgbClr val="002060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  <p:pic>
        <p:nvPicPr>
          <p:cNvPr id="23" name="Picture 2" descr="https://maassets.higherlogic.com/image/NNCC/question-2309040_1920_993435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7245" y="178594"/>
            <a:ext cx="1980047" cy="198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928150" y="1629768"/>
            <a:ext cx="31365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ФИО</a:t>
            </a:r>
          </a:p>
          <a:p>
            <a:r>
              <a:rPr lang="ru-RU" sz="36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«Тема лекции»</a:t>
            </a:r>
            <a:endParaRPr lang="ru-RU" sz="4400" dirty="0">
              <a:solidFill>
                <a:prstClr val="white"/>
              </a:solidFill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361565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368110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227504" y="573013"/>
            <a:ext cx="8794641" cy="28263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i="1" dirty="0" smtClean="0"/>
              <a:t>Умом Россию не понять, </a:t>
            </a:r>
            <a:endParaRPr lang="ru-RU" sz="3200" dirty="0" smtClean="0"/>
          </a:p>
          <a:p>
            <a:r>
              <a:rPr lang="ru-RU" sz="3200" i="1" dirty="0" smtClean="0"/>
              <a:t>Аршином общим не измерить: </a:t>
            </a:r>
            <a:endParaRPr lang="ru-RU" sz="3200" dirty="0" smtClean="0"/>
          </a:p>
          <a:p>
            <a:r>
              <a:rPr lang="ru-RU" sz="3200" i="1" dirty="0" smtClean="0"/>
              <a:t>У ней особенная стать — </a:t>
            </a:r>
          </a:p>
          <a:p>
            <a:r>
              <a:rPr lang="ru-RU" sz="3200" i="1" dirty="0" smtClean="0"/>
              <a:t>В Россию можно только верить.</a:t>
            </a:r>
          </a:p>
          <a:p>
            <a:r>
              <a:rPr lang="ru-RU" sz="3200" dirty="0"/>
              <a:t>Федор Тютчев 28 ноября 1866</a:t>
            </a:r>
            <a:endParaRPr lang="ru-RU" sz="3200" b="1" dirty="0">
              <a:solidFill>
                <a:srgbClr val="002060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826" y="2624111"/>
            <a:ext cx="2436900" cy="371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1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928150" y="1629768"/>
            <a:ext cx="31365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ФИО</a:t>
            </a:r>
          </a:p>
          <a:p>
            <a:r>
              <a:rPr lang="ru-RU" sz="3600" dirty="0">
                <a:solidFill>
                  <a:schemeClr val="bg1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«Тема лекции»</a:t>
            </a:r>
            <a:endParaRPr lang="ru-RU" sz="4400" dirty="0">
              <a:solidFill>
                <a:schemeClr val="bg1"/>
              </a:solidFill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361565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368110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859919" y="2546625"/>
            <a:ext cx="10472161" cy="11237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Благодарю за внимание</a:t>
            </a:r>
            <a:r>
              <a:rPr lang="ru-RU" sz="6000" b="1" dirty="0" smtClean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!!!</a:t>
            </a:r>
            <a:endParaRPr lang="ru-RU" sz="6000" b="1" dirty="0">
              <a:solidFill>
                <a:srgbClr val="002060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543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633547" y="1652603"/>
            <a:ext cx="31365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ФИО</a:t>
            </a:r>
          </a:p>
          <a:p>
            <a:r>
              <a:rPr lang="ru-RU" sz="36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«Тема лекции»</a:t>
            </a:r>
            <a:endParaRPr lang="ru-RU" sz="4400" dirty="0">
              <a:solidFill>
                <a:prstClr val="white"/>
              </a:solidFill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361565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368110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1289448" y="3399028"/>
            <a:ext cx="6980872" cy="12258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6600" b="1" dirty="0" smtClean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Патриот. </a:t>
            </a:r>
            <a:r>
              <a:rPr lang="ru-RU" sz="6600" b="1" dirty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Кто это?</a:t>
            </a:r>
          </a:p>
        </p:txBody>
      </p:sp>
      <p:pic>
        <p:nvPicPr>
          <p:cNvPr id="3" name="Picture 2" descr="https://maassets.higherlogic.com/image/NNCC/question-2309040_1920_993435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6" y="4132"/>
            <a:ext cx="3311574" cy="331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82" y="4274160"/>
            <a:ext cx="3789634" cy="258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1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638413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644958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394427" y="489612"/>
            <a:ext cx="9057322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Генезис патриотического воспитания в России </a:t>
            </a:r>
            <a:endParaRPr lang="ru-RU" sz="3600" b="1" dirty="0">
              <a:solidFill>
                <a:srgbClr val="002060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362161" y="4549753"/>
            <a:ext cx="3612863" cy="6923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400" dirty="0" smtClean="0">
                <a:solidFill>
                  <a:schemeClr val="accent1"/>
                </a:solidFill>
                <a:latin typeface="Arial Black" pitchFamily="34" charset="0"/>
              </a:rPr>
              <a:t>Дореволюционная </a:t>
            </a:r>
            <a:r>
              <a:rPr lang="ru-RU" sz="2400" dirty="0">
                <a:solidFill>
                  <a:schemeClr val="accent1"/>
                </a:solidFill>
                <a:latin typeface="Arial Black" pitchFamily="34" charset="0"/>
              </a:rPr>
              <a:t>Россия</a:t>
            </a:r>
            <a:endParaRPr lang="ru-RU" sz="2400" b="1" dirty="0">
              <a:solidFill>
                <a:schemeClr val="accent1"/>
              </a:solidFill>
              <a:latin typeface="Arial Black" pitchFamily="34" charset="0"/>
              <a:ea typeface="Favorit Pro Book" panose="02000006030000020004" pitchFamily="2" charset="0"/>
              <a:cs typeface="David" pitchFamily="34" charset="-79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4660824" y="4549753"/>
            <a:ext cx="3612863" cy="11245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chemeClr val="accent1"/>
                </a:solidFill>
                <a:latin typeface="Arial Black" pitchFamily="34" charset="0"/>
                <a:ea typeface="Favorit Pro Book" panose="02000006030000020004" pitchFamily="2" charset="0"/>
              </a:rPr>
              <a:t>Россия в советский период </a:t>
            </a:r>
            <a:endParaRPr lang="ru-RU" sz="2800" b="1" dirty="0">
              <a:solidFill>
                <a:schemeClr val="accent1"/>
              </a:solidFill>
              <a:latin typeface="Arial Black" pitchFamily="34" charset="0"/>
              <a:ea typeface="Favorit Pro Book" panose="02000006030000020004" pitchFamily="2" charset="0"/>
              <a:cs typeface="David" pitchFamily="34" charset="-79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8934450" y="4549752"/>
            <a:ext cx="3014173" cy="7908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2800" b="1" dirty="0" smtClean="0">
                <a:solidFill>
                  <a:schemeClr val="accent1"/>
                </a:solidFill>
                <a:latin typeface="Arial Black" pitchFamily="34" charset="0"/>
                <a:ea typeface="Favorit Pro Book" panose="02000006030000020004" pitchFamily="2" charset="0"/>
              </a:rPr>
              <a:t>Россия сегодня </a:t>
            </a:r>
            <a:endParaRPr lang="ru-RU" sz="2800" b="1" dirty="0">
              <a:solidFill>
                <a:schemeClr val="accent1"/>
              </a:solidFill>
              <a:latin typeface="Arial Black" pitchFamily="34" charset="0"/>
              <a:ea typeface="Favorit Pro Book" panose="02000006030000020004" pitchFamily="2" charset="0"/>
              <a:cs typeface="David" pitchFamily="34" charset="-79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" y="1865754"/>
            <a:ext cx="3545338" cy="268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12" y="1865754"/>
            <a:ext cx="3839686" cy="268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125" y="1873057"/>
            <a:ext cx="2618822" cy="267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0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928150" y="1629768"/>
            <a:ext cx="31365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ФИО</a:t>
            </a:r>
          </a:p>
          <a:p>
            <a:r>
              <a:rPr lang="ru-RU" sz="36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«Тема лекции»</a:t>
            </a:r>
            <a:endParaRPr lang="ru-RU" sz="4400" dirty="0">
              <a:solidFill>
                <a:prstClr val="white"/>
              </a:solidFill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361565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368110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2356000" y="198330"/>
            <a:ext cx="6980872" cy="7831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Данные ВЦИОМ </a:t>
            </a:r>
            <a:endParaRPr lang="ru-RU" sz="4000" b="1" dirty="0">
              <a:solidFill>
                <a:srgbClr val="002060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65170" y="1052760"/>
            <a:ext cx="7962532" cy="517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4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928150" y="1629768"/>
            <a:ext cx="31365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ФИО</a:t>
            </a:r>
          </a:p>
          <a:p>
            <a:r>
              <a:rPr lang="ru-RU" sz="36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«Тема лекции»</a:t>
            </a:r>
            <a:endParaRPr lang="ru-RU" sz="4400" dirty="0">
              <a:solidFill>
                <a:prstClr val="white"/>
              </a:solidFill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368110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2009775" y="638413"/>
            <a:ext cx="7817927" cy="7831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Данные ВЦИОМ</a:t>
            </a:r>
            <a:endParaRPr lang="ru-RU" sz="4000" b="1" dirty="0">
              <a:solidFill>
                <a:srgbClr val="002060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361565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09775" y="1510585"/>
            <a:ext cx="8564334" cy="47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373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361565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368110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1760778" y="368110"/>
            <a:ext cx="6980872" cy="14642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spc="600" dirty="0" smtClean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Дореволюционная Россия</a:t>
            </a:r>
            <a:endParaRPr lang="ru-RU" sz="4000" b="1" spc="600" dirty="0">
              <a:solidFill>
                <a:srgbClr val="002060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5B2F2370-533B-3D4B-B6CC-FE3776344B19}"/>
              </a:ext>
            </a:extLst>
          </p:cNvPr>
          <p:cNvSpPr/>
          <p:nvPr/>
        </p:nvSpPr>
        <p:spPr>
          <a:xfrm>
            <a:off x="1504644" y="1911750"/>
            <a:ext cx="10687356" cy="3820182"/>
          </a:xfrm>
          <a:prstGeom prst="roundRect">
            <a:avLst>
              <a:gd name="adj" fmla="val 373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воспитание </a:t>
            </a:r>
            <a:r>
              <a:rPr lang="ru-RU" sz="2800" dirty="0"/>
              <a:t>преданности своему Отечеству; </a:t>
            </a:r>
            <a:endParaRPr lang="ru-RU" sz="2800" dirty="0" smtClean="0"/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великодержавность</a:t>
            </a:r>
            <a:r>
              <a:rPr lang="ru-RU" sz="2800" dirty="0"/>
              <a:t>, </a:t>
            </a:r>
            <a:r>
              <a:rPr lang="ru-RU" sz="2800" dirty="0" smtClean="0"/>
              <a:t>которая выражалась </a:t>
            </a:r>
            <a:r>
              <a:rPr lang="ru-RU" sz="2800" dirty="0"/>
              <a:t>в самодержавии; </a:t>
            </a:r>
            <a:endParaRPr lang="ru-RU" sz="2800" dirty="0" smtClean="0"/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русская </a:t>
            </a:r>
            <a:r>
              <a:rPr lang="ru-RU" sz="2800" dirty="0"/>
              <a:t>культура и её ценности; </a:t>
            </a:r>
            <a:endParaRPr lang="ru-RU" sz="2800" dirty="0" smtClean="0"/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христианская религия (Русская православная церковь); </a:t>
            </a:r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исконные </a:t>
            </a:r>
            <a:r>
              <a:rPr lang="ru-RU" sz="2800" dirty="0"/>
              <a:t>традиции и обычаи русского народа; </a:t>
            </a:r>
            <a:endParaRPr lang="ru-RU" sz="2800" dirty="0" smtClean="0"/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духовно-нравственное </a:t>
            </a:r>
            <a:r>
              <a:rPr lang="ru-RU" sz="2800" dirty="0"/>
              <a:t>и этическое воспитание населения России; </a:t>
            </a:r>
            <a:endParaRPr lang="ru-RU" sz="2800" dirty="0" smtClean="0"/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русский </a:t>
            </a:r>
            <a:r>
              <a:rPr lang="ru-RU" sz="2800" dirty="0"/>
              <a:t>язык; </a:t>
            </a:r>
            <a:endParaRPr lang="ru-RU" sz="2800" dirty="0" smtClean="0"/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человек </a:t>
            </a:r>
            <a:r>
              <a:rPr lang="ru-RU" sz="2800" dirty="0"/>
              <a:t>– является подданным своего государства.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0687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928150" y="1629768"/>
            <a:ext cx="31365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ФИО</a:t>
            </a:r>
          </a:p>
          <a:p>
            <a:r>
              <a:rPr lang="ru-RU" sz="36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«Тема лекции»</a:t>
            </a:r>
            <a:endParaRPr lang="ru-RU" sz="4400" dirty="0">
              <a:solidFill>
                <a:prstClr val="white"/>
              </a:solidFill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5B2F2370-533B-3D4B-B6CC-FE3776344B19}"/>
              </a:ext>
            </a:extLst>
          </p:cNvPr>
          <p:cNvSpPr/>
          <p:nvPr/>
        </p:nvSpPr>
        <p:spPr>
          <a:xfrm>
            <a:off x="631280" y="1629768"/>
            <a:ext cx="11190696" cy="3879790"/>
          </a:xfrm>
          <a:prstGeom prst="roundRect">
            <a:avLst>
              <a:gd name="adj" fmla="val 373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600" dirty="0" smtClean="0"/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идейно-политическая направленность, то есть формирование коммунистических убеждений;</a:t>
            </a:r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воспитание молодежи на боевых традициях коммунистической партии и рабочего класса, в духе любви к Родине и ее героическим традициям;</a:t>
            </a:r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«отмирание принудительных форм диктатуры» и замена мер принуждения целым рядом методов, признающих повышение доли свободы в становлении личности;</a:t>
            </a:r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/>
              <a:t>в 90-е гг. </a:t>
            </a:r>
            <a:r>
              <a:rPr lang="en-US" sz="2600" dirty="0" smtClean="0"/>
              <a:t>XX </a:t>
            </a:r>
            <a:r>
              <a:rPr lang="ru-RU" sz="2600" dirty="0" smtClean="0"/>
              <a:t>века проблема патриотического воспитания выпала из содержания работы с подрастающим поколением. </a:t>
            </a:r>
            <a:endParaRPr lang="ru-RU" sz="26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361565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368110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2356000" y="517119"/>
            <a:ext cx="6980872" cy="7831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Россия в советский период</a:t>
            </a:r>
            <a:endParaRPr lang="ru-RU" sz="4000" b="1" dirty="0">
              <a:solidFill>
                <a:srgbClr val="002060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738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928150" y="1629768"/>
            <a:ext cx="31365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ФИО</a:t>
            </a:r>
          </a:p>
          <a:p>
            <a:r>
              <a:rPr lang="ru-RU" sz="36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«Тема лекции»</a:t>
            </a:r>
            <a:endParaRPr lang="ru-RU" sz="4400" dirty="0">
              <a:solidFill>
                <a:prstClr val="white"/>
              </a:solidFill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5B2F2370-533B-3D4B-B6CC-FE3776344B19}"/>
              </a:ext>
            </a:extLst>
          </p:cNvPr>
          <p:cNvSpPr/>
          <p:nvPr/>
        </p:nvSpPr>
        <p:spPr>
          <a:xfrm>
            <a:off x="1001304" y="1573240"/>
            <a:ext cx="11190696" cy="4496792"/>
          </a:xfrm>
          <a:prstGeom prst="roundRect">
            <a:avLst>
              <a:gd name="adj" fmla="val 373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sz="26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prstClr val="black"/>
                </a:solidFill>
              </a:rPr>
              <a:t>в 2000 – 2020 гг. разработка государственных программа по патриотическому воспитанию;</a:t>
            </a:r>
          </a:p>
          <a:p>
            <a:pPr marL="342900" indent="-342900">
              <a:lnSpc>
                <a:spcPct val="8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b="1" i="1" dirty="0"/>
              <a:t>Патриотическое воспитание</a:t>
            </a:r>
            <a:r>
              <a:rPr lang="ru-RU" sz="2800" dirty="0"/>
              <a:t> – воспитание патриотической личности, характеризующееся развитием в гражданине фундаментальной личностной установки, которая определяет оценочную позицию человека по отношению к социокультурной действительности и мотивирует общественно значимую деятельность, в которой эта позиция выражается. Содержанием этой установки является неразрывная связь с историей, традицией, территорией и культурой своей страны, в целом и частном, то есть от уровня малой родины до великой </a:t>
            </a:r>
            <a:r>
              <a:rPr lang="ru-RU" sz="2800" dirty="0" smtClean="0"/>
              <a:t>Родины.</a:t>
            </a:r>
            <a:r>
              <a:rPr lang="ru-RU" sz="2600" dirty="0" smtClean="0">
                <a:solidFill>
                  <a:prstClr val="black"/>
                </a:solidFill>
              </a:rPr>
              <a:t>  </a:t>
            </a:r>
            <a:endParaRPr lang="ru-RU" sz="2600" dirty="0">
              <a:solidFill>
                <a:prstClr val="black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361565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368110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2356000" y="517119"/>
            <a:ext cx="6980872" cy="7831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Россия сегодня</a:t>
            </a:r>
            <a:endParaRPr lang="ru-RU" sz="4000" b="1" dirty="0">
              <a:solidFill>
                <a:srgbClr val="002060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15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928150" y="1629768"/>
            <a:ext cx="31365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ФИО</a:t>
            </a:r>
          </a:p>
          <a:p>
            <a:r>
              <a:rPr lang="ru-RU" sz="3600" dirty="0">
                <a:solidFill>
                  <a:prstClr val="white"/>
                </a:solidFill>
                <a:latin typeface="Favorit Pro Book" panose="02000006030000020004" pitchFamily="2" charset="0"/>
                <a:ea typeface="Favorit Pro Book" panose="02000006030000020004" pitchFamily="2" charset="0"/>
              </a:rPr>
              <a:t>«Тема лекции»</a:t>
            </a:r>
            <a:endParaRPr lang="ru-RU" sz="4400" dirty="0">
              <a:solidFill>
                <a:prstClr val="white"/>
              </a:solidFill>
              <a:latin typeface="Favorit Pro Book" panose="02000006030000020004" pitchFamily="2" charset="0"/>
              <a:ea typeface="Favorit Pro Book" panose="02000006030000020004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70D242-37D8-694B-93EF-C3A7B4910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5B2F2370-533B-3D4B-B6CC-FE3776344B19}"/>
              </a:ext>
            </a:extLst>
          </p:cNvPr>
          <p:cNvSpPr/>
          <p:nvPr/>
        </p:nvSpPr>
        <p:spPr>
          <a:xfrm>
            <a:off x="1001304" y="1573240"/>
            <a:ext cx="11190696" cy="4315875"/>
          </a:xfrm>
          <a:prstGeom prst="roundRect">
            <a:avLst>
              <a:gd name="adj" fmla="val 373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1000"/>
              </a:spcAft>
            </a:pPr>
            <a:r>
              <a:rPr lang="ru-RU" sz="2800" b="1" dirty="0"/>
              <a:t>Результаты эмпирического исследования (В. В. Загребин, И.Ю. Киселев, Н. В. </a:t>
            </a:r>
            <a:r>
              <a:rPr lang="ru-RU" sz="2800" b="1" dirty="0" err="1"/>
              <a:t>Овчинникова</a:t>
            </a:r>
            <a:r>
              <a:rPr lang="ru-RU" sz="2800" b="1" dirty="0"/>
              <a:t>, А. Г. Смирнова, Е. В. </a:t>
            </a:r>
            <a:r>
              <a:rPr lang="ru-RU" sz="2800" b="1" dirty="0" err="1"/>
              <a:t>Ясюченя</a:t>
            </a:r>
            <a:r>
              <a:rPr lang="ru-RU" sz="2800" b="1" dirty="0" smtClean="0"/>
              <a:t>):</a:t>
            </a:r>
          </a:p>
          <a:p>
            <a:r>
              <a:rPr lang="ru-RU" sz="2400" dirty="0"/>
              <a:t>В ходе анкетирования участникам было предложено самостоятельно подобрать синонимы, с помощью которых они могли заменить понятие «патриотизм». Респонденты представили довольно широкий спектр трактовок. </a:t>
            </a:r>
            <a:endParaRPr lang="ru-RU" sz="2400" dirty="0" smtClean="0"/>
          </a:p>
          <a:p>
            <a:r>
              <a:rPr lang="ru-RU" sz="2400" dirty="0" smtClean="0"/>
              <a:t>Наиболее </a:t>
            </a:r>
            <a:r>
              <a:rPr lang="ru-RU" sz="2400" dirty="0"/>
              <a:t>часто выбираемый ответ (среди первых ответов на вопрос</a:t>
            </a:r>
            <a:r>
              <a:rPr lang="ru-RU" sz="2400" dirty="0" smtClean="0"/>
              <a:t>): </a:t>
            </a:r>
          </a:p>
          <a:p>
            <a:r>
              <a:rPr lang="ru-RU" sz="2400" dirty="0" smtClean="0"/>
              <a:t>– </a:t>
            </a:r>
            <a:r>
              <a:rPr lang="ru-RU" sz="2400" i="1" dirty="0"/>
              <a:t>«любовь к родине» (77 %)</a:t>
            </a:r>
            <a:r>
              <a:rPr lang="ru-RU" sz="2400" dirty="0"/>
              <a:t>; </a:t>
            </a:r>
            <a:endParaRPr lang="ru-RU" sz="2400" dirty="0" smtClean="0"/>
          </a:p>
          <a:p>
            <a:r>
              <a:rPr lang="ru-RU" sz="2400" dirty="0"/>
              <a:t>– </a:t>
            </a:r>
            <a:r>
              <a:rPr lang="ru-RU" sz="2400" dirty="0" smtClean="0"/>
              <a:t> </a:t>
            </a:r>
            <a:r>
              <a:rPr lang="ru-RU" sz="2400" i="1" dirty="0" smtClean="0"/>
              <a:t>патриотизм </a:t>
            </a:r>
            <a:r>
              <a:rPr lang="ru-RU" sz="2400" i="1" dirty="0"/>
              <a:t>как готовность защищать Отечество</a:t>
            </a:r>
            <a:r>
              <a:rPr lang="ru-RU" sz="2400" dirty="0"/>
              <a:t> отметили 10 % опрошенных; </a:t>
            </a:r>
            <a:endParaRPr lang="ru-RU" sz="2400" dirty="0" smtClean="0"/>
          </a:p>
          <a:p>
            <a:r>
              <a:rPr lang="ru-RU" sz="2400" dirty="0"/>
              <a:t>– </a:t>
            </a:r>
            <a:r>
              <a:rPr lang="ru-RU" sz="2400" dirty="0" smtClean="0"/>
              <a:t>понимание </a:t>
            </a:r>
            <a:r>
              <a:rPr lang="ru-RU" sz="2400" dirty="0"/>
              <a:t>патриотизма через </a:t>
            </a:r>
            <a:r>
              <a:rPr lang="ru-RU" sz="2400" i="1" dirty="0"/>
              <a:t>знание культурного и исторического наследия </a:t>
            </a:r>
            <a:r>
              <a:rPr lang="ru-RU" sz="2400" dirty="0"/>
              <a:t>отметили 4 % опрошенных. </a:t>
            </a:r>
            <a:endParaRPr lang="ru-RU" sz="2400" dirty="0" smtClean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E23289D-0FFD-8645-AAF6-C6A4F6283D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27702" y="361565"/>
            <a:ext cx="547151" cy="547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FACC7A4-59D3-1046-978D-565124C14C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91516" y="368110"/>
            <a:ext cx="1232580" cy="540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B075A6E-2FAB-914A-B72D-86BD6058DD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4427" y="5952588"/>
            <a:ext cx="1284626" cy="544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F9EC5D-B0F7-8144-8DF8-71B36D4E790E}"/>
              </a:ext>
            </a:extLst>
          </p:cNvPr>
          <p:cNvSpPr txBox="1"/>
          <p:nvPr/>
        </p:nvSpPr>
        <p:spPr>
          <a:xfrm>
            <a:off x="2356000" y="517119"/>
            <a:ext cx="6980872" cy="78319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000" b="1" dirty="0" smtClean="0">
                <a:solidFill>
                  <a:srgbClr val="002060"/>
                </a:solidFill>
                <a:ea typeface="Favorit Pro Book" panose="02000006030000020004" pitchFamily="2" charset="0"/>
                <a:cs typeface="David" pitchFamily="34" charset="-79"/>
              </a:rPr>
              <a:t>Россия сегодня</a:t>
            </a:r>
            <a:endParaRPr lang="ru-RU" sz="4000" b="1" dirty="0">
              <a:solidFill>
                <a:srgbClr val="002060"/>
              </a:solidFill>
              <a:ea typeface="Favorit Pro Book" panose="02000006030000020004" pitchFamily="2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8644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428</Words>
  <Application>Microsoft Office PowerPoint</Application>
  <PresentationFormat>Произвольный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рп</cp:lastModifiedBy>
  <cp:revision>73</cp:revision>
  <dcterms:created xsi:type="dcterms:W3CDTF">2021-09-20T10:59:47Z</dcterms:created>
  <dcterms:modified xsi:type="dcterms:W3CDTF">2022-06-19T22:26:50Z</dcterms:modified>
</cp:coreProperties>
</file>