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23"/>
  </p:notesMasterIdLst>
  <p:sldIdLst>
    <p:sldId id="288" r:id="rId2"/>
    <p:sldId id="257" r:id="rId3"/>
    <p:sldId id="285" r:id="rId4"/>
    <p:sldId id="259" r:id="rId5"/>
    <p:sldId id="286" r:id="rId6"/>
    <p:sldId id="298" r:id="rId7"/>
    <p:sldId id="297" r:id="rId8"/>
    <p:sldId id="299" r:id="rId9"/>
    <p:sldId id="300" r:id="rId10"/>
    <p:sldId id="301" r:id="rId11"/>
    <p:sldId id="302" r:id="rId12"/>
    <p:sldId id="303" r:id="rId13"/>
    <p:sldId id="306" r:id="rId14"/>
    <p:sldId id="313" r:id="rId15"/>
    <p:sldId id="305" r:id="rId16"/>
    <p:sldId id="304" r:id="rId17"/>
    <p:sldId id="307" r:id="rId18"/>
    <p:sldId id="310" r:id="rId19"/>
    <p:sldId id="311" r:id="rId20"/>
    <p:sldId id="312" r:id="rId21"/>
    <p:sldId id="258" r:id="rId22"/>
  </p:sldIdLst>
  <p:sldSz cx="9144000" cy="5143500" type="screen16x9"/>
  <p:notesSz cx="6858000" cy="9144000"/>
  <p:defaultTextStyle>
    <a:defPPr>
      <a:defRPr lang="ru-RU"/>
    </a:defPPr>
    <a:lvl1pPr marL="0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96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93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88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84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80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77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372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568" algn="l" defTabSz="81639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A32A6"/>
    <a:srgbClr val="6666FF"/>
    <a:srgbClr val="4B4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6374" autoAdjust="0"/>
  </p:normalViewPr>
  <p:slideViewPr>
    <p:cSldViewPr>
      <p:cViewPr varScale="1">
        <p:scale>
          <a:sx n="147" d="100"/>
          <a:sy n="147" d="100"/>
        </p:scale>
        <p:origin x="750" y="114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E9EE2-C384-41A0-9A10-8D955ABCCE7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381F3-E861-41C4-A3C2-C8CFE49BA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5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96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393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588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784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980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77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372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568" algn="l" defTabSz="81639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381F3-E861-41C4-A3C2-C8CFE49BAC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9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1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254C-3CA9-4CE8-B255-71BC655BEAAD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5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628B-C76F-4C97-862D-6BF1FADE026C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30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8300" y="97632"/>
            <a:ext cx="1295400" cy="2072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7338" y="97632"/>
            <a:ext cx="3738562" cy="2072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F189-3568-4D7A-BCE9-8501DD135BC3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17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2B7B-89C4-415C-96A1-2E73E550EF4D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3305177"/>
            <a:ext cx="7772400" cy="102155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2180038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081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3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5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0B2B-F9FE-4EF3-9996-A00E04038C91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1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7339" y="566738"/>
            <a:ext cx="2516186" cy="16037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55926" y="566738"/>
            <a:ext cx="2517775" cy="16037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1AEC-3836-4CF6-8672-3C5DA3B90506}" type="datetime1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2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5725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96" indent="0">
              <a:buNone/>
              <a:defRPr sz="1700" b="1"/>
            </a:lvl2pPr>
            <a:lvl3pPr marL="816393" indent="0">
              <a:buNone/>
              <a:defRPr sz="1600" b="1"/>
            </a:lvl3pPr>
            <a:lvl4pPr marL="1224588" indent="0">
              <a:buNone/>
              <a:defRPr sz="1400" b="1"/>
            </a:lvl4pPr>
            <a:lvl5pPr marL="1632784" indent="0">
              <a:buNone/>
              <a:defRPr sz="1400" b="1"/>
            </a:lvl5pPr>
            <a:lvl6pPr marL="2040980" indent="0">
              <a:buNone/>
              <a:defRPr sz="1400" b="1"/>
            </a:lvl6pPr>
            <a:lvl7pPr marL="2449177" indent="0">
              <a:buNone/>
              <a:defRPr sz="1400" b="1"/>
            </a:lvl7pPr>
            <a:lvl8pPr marL="2857372" indent="0">
              <a:buNone/>
              <a:defRPr sz="1400" b="1"/>
            </a:lvl8pPr>
            <a:lvl9pPr marL="32655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96" indent="0">
              <a:buNone/>
              <a:defRPr sz="1700" b="1"/>
            </a:lvl2pPr>
            <a:lvl3pPr marL="816393" indent="0">
              <a:buNone/>
              <a:defRPr sz="1600" b="1"/>
            </a:lvl3pPr>
            <a:lvl4pPr marL="1224588" indent="0">
              <a:buNone/>
              <a:defRPr sz="1400" b="1"/>
            </a:lvl4pPr>
            <a:lvl5pPr marL="1632784" indent="0">
              <a:buNone/>
              <a:defRPr sz="1400" b="1"/>
            </a:lvl5pPr>
            <a:lvl6pPr marL="2040980" indent="0">
              <a:buNone/>
              <a:defRPr sz="1400" b="1"/>
            </a:lvl6pPr>
            <a:lvl7pPr marL="2449177" indent="0">
              <a:buNone/>
              <a:defRPr sz="1400" b="1"/>
            </a:lvl7pPr>
            <a:lvl8pPr marL="2857372" indent="0">
              <a:buNone/>
              <a:defRPr sz="1400" b="1"/>
            </a:lvl8pPr>
            <a:lvl9pPr marL="32655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92E5-1376-4817-BCEF-FB2774242535}" type="datetime1">
              <a:rPr lang="ru-RU" smtClean="0"/>
              <a:t>13.07.2022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9A89-C1E0-4A9C-B2F3-32E0C4A5D644}" type="datetime1">
              <a:rPr lang="ru-RU" smtClean="0"/>
              <a:t>13.07.2022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8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DFD5-1D0C-41F6-AC47-7C77F995024F}" type="datetime1">
              <a:rPr lang="ru-RU" smtClean="0"/>
              <a:t>13.07.2022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96" indent="0">
              <a:buNone/>
              <a:defRPr sz="1100"/>
            </a:lvl2pPr>
            <a:lvl3pPr marL="816393" indent="0">
              <a:buNone/>
              <a:defRPr sz="1000"/>
            </a:lvl3pPr>
            <a:lvl4pPr marL="1224588" indent="0">
              <a:buNone/>
              <a:defRPr sz="800"/>
            </a:lvl4pPr>
            <a:lvl5pPr marL="1632784" indent="0">
              <a:buNone/>
              <a:defRPr sz="800"/>
            </a:lvl5pPr>
            <a:lvl6pPr marL="2040980" indent="0">
              <a:buNone/>
              <a:defRPr sz="800"/>
            </a:lvl6pPr>
            <a:lvl7pPr marL="2449177" indent="0">
              <a:buNone/>
              <a:defRPr sz="800"/>
            </a:lvl7pPr>
            <a:lvl8pPr marL="2857372" indent="0">
              <a:buNone/>
              <a:defRPr sz="800"/>
            </a:lvl8pPr>
            <a:lvl9pPr marL="3265568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5175-7AA1-49AF-87ED-196B8BDC1ACE}" type="datetime1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459584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96" indent="0">
              <a:buNone/>
              <a:defRPr sz="2500"/>
            </a:lvl2pPr>
            <a:lvl3pPr marL="816393" indent="0">
              <a:buNone/>
              <a:defRPr sz="2200"/>
            </a:lvl3pPr>
            <a:lvl4pPr marL="1224588" indent="0">
              <a:buNone/>
              <a:defRPr sz="1700"/>
            </a:lvl4pPr>
            <a:lvl5pPr marL="1632784" indent="0">
              <a:buNone/>
              <a:defRPr sz="1700"/>
            </a:lvl5pPr>
            <a:lvl6pPr marL="2040980" indent="0">
              <a:buNone/>
              <a:defRPr sz="1700"/>
            </a:lvl6pPr>
            <a:lvl7pPr marL="2449177" indent="0">
              <a:buNone/>
              <a:defRPr sz="1700"/>
            </a:lvl7pPr>
            <a:lvl8pPr marL="2857372" indent="0">
              <a:buNone/>
              <a:defRPr sz="1700"/>
            </a:lvl8pPr>
            <a:lvl9pPr marL="3265568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96" indent="0">
              <a:buNone/>
              <a:defRPr sz="1100"/>
            </a:lvl2pPr>
            <a:lvl3pPr marL="816393" indent="0">
              <a:buNone/>
              <a:defRPr sz="1000"/>
            </a:lvl3pPr>
            <a:lvl4pPr marL="1224588" indent="0">
              <a:buNone/>
              <a:defRPr sz="800"/>
            </a:lvl4pPr>
            <a:lvl5pPr marL="1632784" indent="0">
              <a:buNone/>
              <a:defRPr sz="800"/>
            </a:lvl5pPr>
            <a:lvl6pPr marL="2040980" indent="0">
              <a:buNone/>
              <a:defRPr sz="800"/>
            </a:lvl6pPr>
            <a:lvl7pPr marL="2449177" indent="0">
              <a:buNone/>
              <a:defRPr sz="800"/>
            </a:lvl7pPr>
            <a:lvl8pPr marL="2857372" indent="0">
              <a:buNone/>
              <a:defRPr sz="800"/>
            </a:lvl8pPr>
            <a:lvl9pPr marL="3265568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EDCE-41FA-4634-B053-BE212D062562}" type="datetime1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57251"/>
          </a:xfrm>
          <a:prstGeom prst="rect">
            <a:avLst/>
          </a:prstGeom>
        </p:spPr>
        <p:txBody>
          <a:bodyPr vert="horz" lIns="81640" tIns="40821" rIns="81640" bIns="4082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40" tIns="40821" rIns="81640" bIns="4082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81640" tIns="40821" rIns="81640" bIns="4082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52989-BCAF-46DB-A954-0D23E7B41D43}" type="datetime1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6"/>
            <a:ext cx="2895600" cy="273844"/>
          </a:xfrm>
          <a:prstGeom prst="rect">
            <a:avLst/>
          </a:prstGeom>
        </p:spPr>
        <p:txBody>
          <a:bodyPr vert="horz" lIns="81640" tIns="40821" rIns="81640" bIns="4082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4"/>
          </a:xfrm>
          <a:prstGeom prst="rect">
            <a:avLst/>
          </a:prstGeom>
        </p:spPr>
        <p:txBody>
          <a:bodyPr vert="horz" lIns="81640" tIns="40821" rIns="81640" bIns="4082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361B-5723-46D6-9770-DBD185EA0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816393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47" indent="-306147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318" indent="-255122" algn="l" defTabSz="816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91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87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82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79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75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72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66" indent="-204098" algn="l" defTabSz="816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96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93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8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84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80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77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72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68" algn="l" defTabSz="81639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fc@ospu.s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5202" y="1779662"/>
            <a:ext cx="8405271" cy="1102519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Обновление планируемых образовательных  результатов, методов и организационных форм учебной работы по математике в контексте ФГОС НОО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3284" y="3257608"/>
            <a:ext cx="7086553" cy="1186350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ru-RU" altLang="ru-RU" sz="2200" b="1" i="1" dirty="0">
                <a:solidFill>
                  <a:srgbClr val="000066"/>
                </a:solidFill>
              </a:rPr>
              <a:t>Мендыгалиева Алтнай Кенесовна, к.п.н., доцент, заведующий кафедрой теории и методики начального и дошкольного образования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84353"/>
              </p:ext>
            </p:extLst>
          </p:nvPr>
        </p:nvGraphicFramePr>
        <p:xfrm>
          <a:off x="-14154" y="171248"/>
          <a:ext cx="9158156" cy="58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0416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96509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502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30619" y="959747"/>
            <a:ext cx="8489854" cy="639002"/>
          </a:xfrm>
          <a:prstGeom prst="rect">
            <a:avLst/>
          </a:prstGeom>
        </p:spPr>
        <p:txBody>
          <a:bodyPr wrap="square" lIns="145143" tIns="72571" rIns="145143" bIns="72571" anchor="ctr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Методическая поддержка руководящих и педагогических работников образовательных организаций </a:t>
            </a:r>
            <a:endParaRPr lang="ru-RU" sz="2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22948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22847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072" y="1027980"/>
            <a:ext cx="720080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22948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22847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47" y="987574"/>
            <a:ext cx="7776864" cy="284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49459" y="1563638"/>
            <a:ext cx="8229600" cy="295232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 • 12 = 24 (к.) – если бы все велосипеды были двухколесными;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27 – 24 = 3 (к.) – осталось;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3 – 2 = 1 (к.) – больше у трехколесного велосипеда, чем у двухколесного;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3 : 1 = 3 (в.) – трехколесных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095101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58108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5566"/>
            <a:ext cx="8229600" cy="43204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Предположение по недостатку </a:t>
            </a:r>
          </a:p>
        </p:txBody>
      </p:sp>
    </p:spTree>
    <p:extLst>
      <p:ext uri="{BB962C8B-B14F-4D97-AF65-F5344CB8AC3E}">
        <p14:creationId xmlns:p14="http://schemas.microsoft.com/office/powerpoint/2010/main" val="39712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49459" y="1563638"/>
            <a:ext cx="8229600" cy="295232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12= 36 (к.) – если бы все велосипеды были трехколесными;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36 – 27 = 9 (к.) – лишние;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3 – 2 = 1 (к.) – больше у трехколесного велосипеда, чем у двухколесного;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9 : 1 = 9 (в.) – двухколесных;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12 – 9 = 3 (в.) – трехколесные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3167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097299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67" y="809493"/>
            <a:ext cx="8229600" cy="36004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Предположение по избытку </a:t>
            </a:r>
          </a:p>
        </p:txBody>
      </p:sp>
    </p:spTree>
    <p:extLst>
      <p:ext uri="{BB962C8B-B14F-4D97-AF65-F5344CB8AC3E}">
        <p14:creationId xmlns:p14="http://schemas.microsoft.com/office/powerpoint/2010/main" val="9805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838976"/>
              </p:ext>
            </p:extLst>
          </p:nvPr>
        </p:nvGraphicFramePr>
        <p:xfrm>
          <a:off x="449263" y="1563688"/>
          <a:ext cx="8229600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41676089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18045976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54488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трехколесных велосипедов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двухколесных велосипедов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количество  колес ( по условию задачи их должно быть 27)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275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99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62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85849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3167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097299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67" y="809493"/>
            <a:ext cx="8229600" cy="3600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Перебор возможных вариантов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49459" y="1491630"/>
            <a:ext cx="8229600" cy="30243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в представлении содержания и требованиях к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освоению.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Распределение содержания внутри блока: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ориентировка в пространстве;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фигуры и действия над ними;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построения;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измерения;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проблем.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универсальных учебных действий.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521641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337801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459" y="809493"/>
            <a:ext cx="8229600" cy="64807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предметном содержании.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Геометрический материал</a:t>
            </a:r>
          </a:p>
        </p:txBody>
      </p:sp>
    </p:spTree>
    <p:extLst>
      <p:ext uri="{BB962C8B-B14F-4D97-AF65-F5344CB8AC3E}">
        <p14:creationId xmlns:p14="http://schemas.microsoft.com/office/powerpoint/2010/main" val="25946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49459" y="1347614"/>
            <a:ext cx="8229600" cy="33843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обучения в четвертом классе ученик научится: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текстовые задачи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оценивать полученный результат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критериям: достоверность/реальность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соответствие условию;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задачи, связанные с повседневной жизнью (на покупки, движение и т.п.),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числе, с избыточными данными, находить недостающую информацию (например, из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таблиц, схем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находить и оценивать различные способы решения, использовать подходящие способы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при решении текстовых задач и в практических ситуациях соотношения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скоростью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временем и пройденным путем, между производительностью, временем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объёмом работы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величин для при решении задач (длина, масса, время,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вместимость, стоимость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площадь, скорость);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модель текстовой задачи, числовое выражение;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конструировать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решения математической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находить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верные решения задачи из предложенных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947024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71890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459" y="809493"/>
            <a:ext cx="8229600" cy="43204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планируемых результатах. Текстовые задачи</a:t>
            </a:r>
          </a:p>
        </p:txBody>
      </p:sp>
    </p:spTree>
    <p:extLst>
      <p:ext uri="{BB962C8B-B14F-4D97-AF65-F5344CB8AC3E}">
        <p14:creationId xmlns:p14="http://schemas.microsoft.com/office/powerpoint/2010/main" val="30264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539552" y="1707654"/>
            <a:ext cx="8229600" cy="29523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Синтез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Абстрагирование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Обобщение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Конкретизация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73933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616447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5566"/>
            <a:ext cx="8229600" cy="72008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Планомерное формирование универсальных учебных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10726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539552" y="1131590"/>
            <a:ext cx="8229600" cy="352839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Найди, не вычисляя, и выпиши парами выражения с одинаковыми значениями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(87 - 83) * 32 +100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470 – (500 – 25*2)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(412 + 16) + 36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470 – (500 –2*25)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16 + 36 + 412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100 +32 * (87 - 83)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73933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616447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8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539552" y="1097966"/>
            <a:ext cx="8229600" cy="35620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выдвижение гипотез и их обоснование.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Выдвини гипотезу и ответь на вопрос задачи».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периметр прямоугольника равен 24 см, то длина одной из его сторон может быть 14 см.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73933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616447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269459" y="1563638"/>
            <a:ext cx="8417341" cy="25922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математической подготовке;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 составляющих курс;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Планомерное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универсальных учебных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2785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507935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87624" y="91556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2022. ФГОС НОО. Математика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09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539552" y="1097966"/>
            <a:ext cx="8229600" cy="35620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выбор оснований и критериев для сравнения,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сериации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классификации объектов.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урока: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многозначных чисел.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«Догадайся,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объединяет все эти пары чисел»: 175 и 175000, 67 и 67000, 345 и 345000, 782 и 782000.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73933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616447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9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618" y="1597823"/>
            <a:ext cx="8470189" cy="757904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Благодарю за внимание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2302" y="2389542"/>
            <a:ext cx="7086553" cy="1550360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ru-RU" altLang="ru-RU" sz="2200" b="1" i="1" dirty="0">
                <a:solidFill>
                  <a:srgbClr val="000066"/>
                </a:solidFill>
              </a:rPr>
              <a:t>Мендыгалиева Алтнай Кенесовна, к.п.н., доцент, заведующий кафедрой теории и методики начального и дошкольного образования</a:t>
            </a:r>
          </a:p>
          <a:p>
            <a:pPr algn="r"/>
            <a:r>
              <a:rPr lang="en-US" sz="2200" b="1" i="1" dirty="0" smtClean="0">
                <a:solidFill>
                  <a:srgbClr val="000066"/>
                </a:solidFill>
              </a:rPr>
              <a:t>timnido@yandex.ru</a:t>
            </a:r>
            <a:endParaRPr lang="ru-RU" sz="2200" b="1" i="1" dirty="0">
              <a:solidFill>
                <a:srgbClr val="00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223585"/>
              </p:ext>
            </p:extLst>
          </p:nvPr>
        </p:nvGraphicFramePr>
        <p:xfrm>
          <a:off x="-14154" y="171248"/>
          <a:ext cx="9158156" cy="58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0416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45016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502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9460" y="961669"/>
            <a:ext cx="8939934" cy="635157"/>
          </a:xfrm>
          <a:prstGeom prst="rect">
            <a:avLst/>
          </a:prstGeom>
        </p:spPr>
        <p:txBody>
          <a:bodyPr wrap="square" lIns="145143" tIns="72571" rIns="145143" bIns="72571" anchor="ctr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Методическая поддержка руководящих и педагогических работников образовательных организаций </a:t>
            </a:r>
            <a:endParaRPr lang="ru-RU" sz="2900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E55BD-009F-CD34-FD10-8603FD7EF8CD}"/>
              </a:ext>
            </a:extLst>
          </p:cNvPr>
          <p:cNvSpPr txBox="1"/>
          <p:nvPr/>
        </p:nvSpPr>
        <p:spPr>
          <a:xfrm>
            <a:off x="104537" y="3738908"/>
            <a:ext cx="5259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Свяжитесь с нами</a:t>
            </a:r>
          </a:p>
          <a:p>
            <a:r>
              <a:rPr lang="ru-RU" dirty="0" err="1"/>
              <a:t>Эл.почта</a:t>
            </a:r>
            <a:r>
              <a:rPr lang="ru-RU" dirty="0"/>
              <a:t> Федерального Центра ОГПУ: </a:t>
            </a:r>
            <a:r>
              <a:rPr lang="en-US" b="1" dirty="0">
                <a:hlinkClick r:id="rId3"/>
              </a:rPr>
              <a:t>fc@ospu.su</a:t>
            </a:r>
            <a:endParaRPr lang="ru-RU" b="1" dirty="0"/>
          </a:p>
          <a:p>
            <a:r>
              <a:rPr lang="ru-RU" dirty="0"/>
              <a:t>Группа Телеграмм:</a:t>
            </a:r>
            <a:r>
              <a:rPr lang="ru-RU" b="1" dirty="0"/>
              <a:t> </a:t>
            </a:r>
            <a:r>
              <a:rPr lang="en-US" b="1" dirty="0"/>
              <a:t>https://t.me/+xd164x4h3F0wY2My</a:t>
            </a:r>
            <a:endParaRPr lang="ru-RU" b="1" dirty="0"/>
          </a:p>
        </p:txBody>
      </p:sp>
      <p:pic>
        <p:nvPicPr>
          <p:cNvPr id="1026" name="Picture 2" descr="F:\Для Луганска\YQR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290" y="3795886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3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49459" y="1635646"/>
            <a:ext cx="8229600" cy="2880320"/>
          </a:xfrm>
        </p:spPr>
        <p:txBody>
          <a:bodyPr>
            <a:noAutofit/>
          </a:bodyPr>
          <a:lstStyle/>
          <a:p>
            <a:pPr marL="0" marR="12065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43.4.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Предметные результаты по учебному предмету «Математика» предметной области «Математика и информатика» должны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обеспечивать: </a:t>
            </a:r>
          </a:p>
          <a:p>
            <a:pPr marL="0" marR="12065" indent="0" algn="just">
              <a:spcBef>
                <a:spcPts val="0"/>
              </a:spcBef>
              <a:buNone/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2065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начальных математических знаний при решении учебных и практических задач и в повседневных ситуациях для описания и объяснения окружающих предметов, процессов и явлений, оценки их количественных и пространственных отношений, в том числе в сфере личных и семейных финансов.</a:t>
            </a:r>
          </a:p>
          <a:p>
            <a:pPr marL="0" indent="0" algn="ctr"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40984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10888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7624" y="91556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2022. ФГОС НОО. Математика. Требования</a:t>
            </a:r>
          </a:p>
        </p:txBody>
      </p:sp>
    </p:spTree>
    <p:extLst>
      <p:ext uri="{BB962C8B-B14F-4D97-AF65-F5344CB8AC3E}">
        <p14:creationId xmlns:p14="http://schemas.microsoft.com/office/powerpoint/2010/main" val="2632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67544" y="809493"/>
            <a:ext cx="8229600" cy="7473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программа.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курса. Блоки содержания</a:t>
            </a:r>
          </a:p>
        </p:txBody>
      </p:sp>
      <p:sp>
        <p:nvSpPr>
          <p:cNvPr id="16" name="Объект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2009 г.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Числа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Арифметические действия.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текстовыми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Пространственные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Геометрические величины.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Числа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Арифметические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Текстовые задачи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Пространственные отношения.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Геометрические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фигуры.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Математическая информ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98917"/>
              </p:ext>
            </p:extLst>
          </p:nvPr>
        </p:nvGraphicFramePr>
        <p:xfrm>
          <a:off x="0" y="210631"/>
          <a:ext cx="9158156" cy="559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9479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«Оренбургский 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99102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502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3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49459" y="1419622"/>
            <a:ext cx="8229600" cy="309634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Числа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Арифметические действия.</a:t>
            </a:r>
          </a:p>
          <a:p>
            <a:pPr>
              <a:buFontTx/>
              <a:buChar char="-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екстовые задачи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Пространственные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отношения. Геометрические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фигуры.</a:t>
            </a:r>
          </a:p>
          <a:p>
            <a:pPr>
              <a:buFontTx/>
              <a:buChar char="-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информация.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233832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31964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5566"/>
            <a:ext cx="8229600" cy="43204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КУРСА (540 часов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5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30472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848490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571" y="843558"/>
            <a:ext cx="8229600" cy="36004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с основной школой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23649"/>
              </p:ext>
            </p:extLst>
          </p:nvPr>
        </p:nvGraphicFramePr>
        <p:xfrm>
          <a:off x="899592" y="1491630"/>
          <a:ext cx="7344816" cy="2929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619">
                  <a:extLst>
                    <a:ext uri="{9D8B030D-6E8A-4147-A177-3AD203B41FA5}">
                      <a16:colId xmlns:a16="http://schemas.microsoft.com/office/drawing/2014/main" val="2196146102"/>
                    </a:ext>
                  </a:extLst>
                </a:gridCol>
                <a:gridCol w="3796197">
                  <a:extLst>
                    <a:ext uri="{9D8B030D-6E8A-4147-A177-3AD203B41FA5}">
                      <a16:colId xmlns:a16="http://schemas.microsoft.com/office/drawing/2014/main" val="3621546969"/>
                    </a:ext>
                  </a:extLst>
                </a:gridCol>
              </a:tblGrid>
              <a:tr h="430465">
                <a:tc>
                  <a:txBody>
                    <a:bodyPr/>
                    <a:lstStyle/>
                    <a:p>
                      <a:pPr marL="0" marR="0" lvl="0" indent="0" algn="l" defTabSz="8163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1-4 класс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класс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49255"/>
                  </a:ext>
                </a:extLst>
              </a:tr>
              <a:tr h="6117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Числа и величины</a:t>
                      </a:r>
                    </a:p>
                    <a:p>
                      <a:r>
                        <a:rPr lang="ru-RU" sz="1400" dirty="0" smtClean="0"/>
                        <a:t>Арифметические действия</a:t>
                      </a:r>
                    </a:p>
                    <a:p>
                      <a:r>
                        <a:rPr lang="ru-RU" sz="1400" dirty="0" smtClean="0"/>
                        <a:t>Работа с текстовой задачей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Натуральные числа и нуль</a:t>
                      </a:r>
                    </a:p>
                    <a:p>
                      <a:r>
                        <a:rPr lang="ru-RU" sz="1400" dirty="0" smtClean="0"/>
                        <a:t>Дроби</a:t>
                      </a:r>
                    </a:p>
                    <a:p>
                      <a:r>
                        <a:rPr lang="ru-RU" sz="1400" dirty="0" smtClean="0"/>
                        <a:t>Решение текстовых задач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93789"/>
                  </a:ext>
                </a:extLst>
              </a:tr>
              <a:tr h="97421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Пространственные</a:t>
                      </a:r>
                    </a:p>
                    <a:p>
                      <a:r>
                        <a:rPr lang="ru-RU" sz="1400" dirty="0" smtClean="0"/>
                        <a:t>отношения. Геометрические</a:t>
                      </a:r>
                    </a:p>
                    <a:p>
                      <a:r>
                        <a:rPr lang="ru-RU" sz="1400" dirty="0" smtClean="0"/>
                        <a:t>фигуры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Наглядная геометрия (фигуры в окружающем</a:t>
                      </a:r>
                    </a:p>
                    <a:p>
                      <a:r>
                        <a:rPr lang="ru-RU" sz="1400" dirty="0" smtClean="0"/>
                        <a:t>мире, многоугольнике, периметр и площадь</a:t>
                      </a:r>
                    </a:p>
                    <a:p>
                      <a:r>
                        <a:rPr lang="ru-RU" sz="1400" dirty="0" smtClean="0"/>
                        <a:t>фигуры, объем фигуры, симметрия).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097234"/>
                  </a:ext>
                </a:extLst>
              </a:tr>
              <a:tr h="7929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Математическая информация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Решение текстовых задач (представление</a:t>
                      </a:r>
                    </a:p>
                    <a:p>
                      <a:r>
                        <a:rPr lang="ru-RU" sz="1400" dirty="0" smtClean="0"/>
                        <a:t>данных с помощью таблиц, столбчатых</a:t>
                      </a:r>
                    </a:p>
                    <a:p>
                      <a:r>
                        <a:rPr lang="ru-RU" sz="1400" dirty="0" smtClean="0"/>
                        <a:t>диаграмм)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27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49459" y="1491630"/>
            <a:ext cx="8229600" cy="1656184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реальных процессах и явлениях окружающего мира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утверждениями, решение логических задач.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(составление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формализованных описаний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организация процесса).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и работа с доступными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электронными средствами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254220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36258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5566"/>
            <a:ext cx="8229600" cy="43204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информация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289548"/>
              </p:ext>
            </p:extLst>
          </p:nvPr>
        </p:nvGraphicFramePr>
        <p:xfrm>
          <a:off x="449459" y="3363838"/>
          <a:ext cx="8147247" cy="99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>
                  <a:extLst>
                    <a:ext uri="{9D8B030D-6E8A-4147-A177-3AD203B41FA5}">
                      <a16:colId xmlns:a16="http://schemas.microsoft.com/office/drawing/2014/main" val="161024655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3537939155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721341414"/>
                    </a:ext>
                  </a:extLst>
                </a:gridCol>
              </a:tblGrid>
              <a:tr h="990001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dirty="0" smtClean="0"/>
                        <a:t>сбор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dirty="0" smtClean="0"/>
                        <a:t>информации/данных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запись данных в</a:t>
                      </a:r>
                    </a:p>
                    <a:p>
                      <a:pPr algn="ctr"/>
                      <a:r>
                        <a:rPr lang="ru-RU" dirty="0" smtClean="0"/>
                        <a:t>определенной форме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Преобразование</a:t>
                      </a:r>
                    </a:p>
                    <a:p>
                      <a:pPr algn="ctr"/>
                      <a:r>
                        <a:rPr lang="ru-RU" dirty="0" smtClean="0"/>
                        <a:t>интерпретация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74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413651" y="1131590"/>
            <a:ext cx="8229600" cy="18722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друзей Коли и Саши находится рядом со спортивным комплексом. Когда уроки закончились, друзья решили до начала тренировок пойти в кино. Уроки в школе заканчиваются в 14.00. Время в пути до кинотеатра занимает 30 минут. Спортивные тренировки начинаются в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17.40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 сколько друзья должны подойти к спортивному комплексу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дается задание: «Используя таблицу,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название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кинотеатра и сеанс, на который могут пойти друзья, если продолжительность фильма - 1 ч 30 мин, а время в пути до спортивного комплекса из кинотеатра «Космос» займёт 50 мин, из кинотеатра «Сокол» - 20 мин, из кинотеатра «Север» -1ч.»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22948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22847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703336"/>
              </p:ext>
            </p:extLst>
          </p:nvPr>
        </p:nvGraphicFramePr>
        <p:xfrm>
          <a:off x="2343150" y="3075805"/>
          <a:ext cx="4457700" cy="123839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5475">
                  <a:extLst>
                    <a:ext uri="{9D8B030D-6E8A-4147-A177-3AD203B41FA5}">
                      <a16:colId xmlns:a16="http://schemas.microsoft.com/office/drawing/2014/main" val="1756348001"/>
                    </a:ext>
                  </a:extLst>
                </a:gridCol>
                <a:gridCol w="903468">
                  <a:extLst>
                    <a:ext uri="{9D8B030D-6E8A-4147-A177-3AD203B41FA5}">
                      <a16:colId xmlns:a16="http://schemas.microsoft.com/office/drawing/2014/main" val="3487014948"/>
                    </a:ext>
                  </a:extLst>
                </a:gridCol>
                <a:gridCol w="861594">
                  <a:extLst>
                    <a:ext uri="{9D8B030D-6E8A-4147-A177-3AD203B41FA5}">
                      <a16:colId xmlns:a16="http://schemas.microsoft.com/office/drawing/2014/main" val="3125485996"/>
                    </a:ext>
                  </a:extLst>
                </a:gridCol>
                <a:gridCol w="1277163">
                  <a:extLst>
                    <a:ext uri="{9D8B030D-6E8A-4147-A177-3AD203B41FA5}">
                      <a16:colId xmlns:a16="http://schemas.microsoft.com/office/drawing/2014/main" val="2167888070"/>
                    </a:ext>
                  </a:extLst>
                </a:gridCol>
              </a:tblGrid>
              <a:tr h="1683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Кинотеатры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«Космос»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«Сокол»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«Север»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723200519"/>
                  </a:ext>
                </a:extLst>
              </a:tr>
              <a:tr h="5983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сеанс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792817985"/>
                  </a:ext>
                </a:extLst>
              </a:tr>
              <a:tr h="1683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сеанс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92177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395536" y="987574"/>
            <a:ext cx="8229600" cy="14401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«Детском мире» продавали двухколёсные и трёхколёсные велосипеды. Максим пересчитал все рули и все колёса. Получилось 12 рулей и 27 колес. Сколько трехколесных велосипедов продавали в «Детском мире»? Запиши решение и ответ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22948"/>
              </p:ext>
            </p:extLst>
          </p:nvPr>
        </p:nvGraphicFramePr>
        <p:xfrm>
          <a:off x="-14154" y="171247"/>
          <a:ext cx="9158156" cy="63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245">
                <a:tc>
                  <a:txBody>
                    <a:bodyPr/>
                    <a:lstStyle/>
                    <a:p>
                      <a:pPr lvl="1"/>
                      <a:r>
                        <a:rPr lang="ru-RU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ФЕДЕРАЛЬНЫЙ ЦЕНТР ФГБОУ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«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Оренбургский </a:t>
                      </a:r>
                      <a:r>
                        <a:rPr lang="ru-RU" sz="15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 педагогический университет»</a:t>
                      </a:r>
                      <a:endParaRPr lang="ru-RU" sz="1500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 descr="http://ospu.ru/img/logo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" y="171250"/>
            <a:ext cx="360000" cy="63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22847"/>
              </p:ext>
            </p:extLst>
          </p:nvPr>
        </p:nvGraphicFramePr>
        <p:xfrm>
          <a:off x="-14154" y="4739476"/>
          <a:ext cx="9158156" cy="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774">
                <a:tc>
                  <a:txBody>
                    <a:bodyPr/>
                    <a:lstStyle/>
                    <a:p>
                      <a:pPr algn="r"/>
                      <a:endParaRPr lang="ru-RU" sz="1400" i="1" dirty="0"/>
                    </a:p>
                  </a:txBody>
                  <a:tcPr marL="145135" marR="145135" marT="72472" marB="72472" anchor="ctr">
                    <a:solidFill>
                      <a:srgbClr val="1F3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067694"/>
            <a:ext cx="7488832" cy="238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1362</Words>
  <Application>Microsoft Office PowerPoint</Application>
  <PresentationFormat>Экран (16:9)</PresentationFormat>
  <Paragraphs>172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Обновление планируемых образовательных  результатов, методов и организационных форм учебной работы по математике в контексте ФГОС НОО</vt:lpstr>
      <vt:lpstr>Презентация PowerPoint</vt:lpstr>
      <vt:lpstr>       </vt:lpstr>
      <vt:lpstr>Рабочая программа. Структура курса. Блоки содержания</vt:lpstr>
      <vt:lpstr>СОДЕРЖАНИЕ КУРСА (540 часов)</vt:lpstr>
      <vt:lpstr>Преемственность с основной школой</vt:lpstr>
      <vt:lpstr>Математическая информация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Предположение по недостатку </vt:lpstr>
      <vt:lpstr>Предположение по избытку </vt:lpstr>
      <vt:lpstr>Перебор возможных вариантов</vt:lpstr>
      <vt:lpstr>Изменения в предметном содержании. Геометрический материал</vt:lpstr>
      <vt:lpstr>Изменения в планируемых результатах. Текстовые задачи</vt:lpstr>
      <vt:lpstr>Планомерное формирование универсальных учебных действий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АКТУАЛЬНОГО ОБРАЗОВАТЕЛЬНОГО ПРЕДЛОЖЕНИЯ  ДЛЯ ПОВЫШЕНИЯ КВАЛИФИКАЦИИ РАБОТНИКОВ РЕГИОНАЛЬНОЙ СИСТЕМЫ ОБРАЗОВАНИЯ</dc:title>
  <dc:creator>1</dc:creator>
  <cp:lastModifiedBy>алтнай</cp:lastModifiedBy>
  <cp:revision>59</cp:revision>
  <dcterms:created xsi:type="dcterms:W3CDTF">2021-04-21T05:55:18Z</dcterms:created>
  <dcterms:modified xsi:type="dcterms:W3CDTF">2022-07-13T10:39:28Z</dcterms:modified>
</cp:coreProperties>
</file>