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58" r:id="rId12"/>
  </p:sldIdLst>
  <p:sldSz cx="9144000" cy="5143500" type="screen16x9"/>
  <p:notesSz cx="6858000" cy="9144000"/>
  <p:defaultTextStyle>
    <a:defPPr>
      <a:defRPr lang="ru-RU"/>
    </a:defPPr>
    <a:lvl1pPr marL="0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96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93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88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84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80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77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72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68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2A6"/>
    <a:srgbClr val="0000FF"/>
    <a:srgbClr val="3A32A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75" d="100"/>
          <a:sy n="75" d="100"/>
        </p:scale>
        <p:origin x="-1872" y="-474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E9EE2-C384-41A0-9A10-8D955ABCCE7C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81F3-E861-41C4-A3C2-C8CFE49BA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5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96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393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588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784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980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77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372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568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90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83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11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3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9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0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86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6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5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8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1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254C-3CA9-4CE8-B255-71BC655BEAAD}" type="datetime1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628B-C76F-4C97-862D-6BF1FADE026C}" type="datetime1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30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8300" y="97632"/>
            <a:ext cx="1295400" cy="2072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7338" y="97632"/>
            <a:ext cx="3738562" cy="2072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F189-3568-4D7A-BCE9-8501DD135BC3}" type="datetime1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7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2B7B-89C4-415C-96A1-2E73E550EF4D}" type="datetime1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3305177"/>
            <a:ext cx="7772400" cy="102155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180038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081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3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5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0B2B-F9FE-4EF3-9996-A00E04038C91}" type="datetime1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1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339" y="566738"/>
            <a:ext cx="2516186" cy="16037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55926" y="566738"/>
            <a:ext cx="2517775" cy="16037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1AEC-3836-4CF6-8672-3C5DA3B90506}" type="datetime1">
              <a:rPr lang="ru-RU" smtClean="0"/>
              <a:t>27.07.2022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2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5725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96" indent="0">
              <a:buNone/>
              <a:defRPr sz="1700" b="1"/>
            </a:lvl2pPr>
            <a:lvl3pPr marL="816393" indent="0">
              <a:buNone/>
              <a:defRPr sz="1600" b="1"/>
            </a:lvl3pPr>
            <a:lvl4pPr marL="1224588" indent="0">
              <a:buNone/>
              <a:defRPr sz="1400" b="1"/>
            </a:lvl4pPr>
            <a:lvl5pPr marL="1632784" indent="0">
              <a:buNone/>
              <a:defRPr sz="1400" b="1"/>
            </a:lvl5pPr>
            <a:lvl6pPr marL="2040980" indent="0">
              <a:buNone/>
              <a:defRPr sz="1400" b="1"/>
            </a:lvl6pPr>
            <a:lvl7pPr marL="2449177" indent="0">
              <a:buNone/>
              <a:defRPr sz="1400" b="1"/>
            </a:lvl7pPr>
            <a:lvl8pPr marL="2857372" indent="0">
              <a:buNone/>
              <a:defRPr sz="1400" b="1"/>
            </a:lvl8pPr>
            <a:lvl9pPr marL="32655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96" indent="0">
              <a:buNone/>
              <a:defRPr sz="1700" b="1"/>
            </a:lvl2pPr>
            <a:lvl3pPr marL="816393" indent="0">
              <a:buNone/>
              <a:defRPr sz="1600" b="1"/>
            </a:lvl3pPr>
            <a:lvl4pPr marL="1224588" indent="0">
              <a:buNone/>
              <a:defRPr sz="1400" b="1"/>
            </a:lvl4pPr>
            <a:lvl5pPr marL="1632784" indent="0">
              <a:buNone/>
              <a:defRPr sz="1400" b="1"/>
            </a:lvl5pPr>
            <a:lvl6pPr marL="2040980" indent="0">
              <a:buNone/>
              <a:defRPr sz="1400" b="1"/>
            </a:lvl6pPr>
            <a:lvl7pPr marL="2449177" indent="0">
              <a:buNone/>
              <a:defRPr sz="1400" b="1"/>
            </a:lvl7pPr>
            <a:lvl8pPr marL="2857372" indent="0">
              <a:buNone/>
              <a:defRPr sz="1400" b="1"/>
            </a:lvl8pPr>
            <a:lvl9pPr marL="32655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92E5-1376-4817-BCEF-FB2774242535}" type="datetime1">
              <a:rPr lang="ru-RU" smtClean="0"/>
              <a:t>27.07.2022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9A89-C1E0-4A9C-B2F3-32E0C4A5D644}" type="datetime1">
              <a:rPr lang="ru-RU" smtClean="0"/>
              <a:t>27.07.2022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8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DFD5-1D0C-41F6-AC47-7C77F995024F}" type="datetime1">
              <a:rPr lang="ru-RU" smtClean="0"/>
              <a:t>27.07.2022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96" indent="0">
              <a:buNone/>
              <a:defRPr sz="1100"/>
            </a:lvl2pPr>
            <a:lvl3pPr marL="816393" indent="0">
              <a:buNone/>
              <a:defRPr sz="1000"/>
            </a:lvl3pPr>
            <a:lvl4pPr marL="1224588" indent="0">
              <a:buNone/>
              <a:defRPr sz="800"/>
            </a:lvl4pPr>
            <a:lvl5pPr marL="1632784" indent="0">
              <a:buNone/>
              <a:defRPr sz="800"/>
            </a:lvl5pPr>
            <a:lvl6pPr marL="2040980" indent="0">
              <a:buNone/>
              <a:defRPr sz="800"/>
            </a:lvl6pPr>
            <a:lvl7pPr marL="2449177" indent="0">
              <a:buNone/>
              <a:defRPr sz="800"/>
            </a:lvl7pPr>
            <a:lvl8pPr marL="2857372" indent="0">
              <a:buNone/>
              <a:defRPr sz="800"/>
            </a:lvl8pPr>
            <a:lvl9pPr marL="3265568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5175-7AA1-49AF-87ED-196B8BDC1ACE}" type="datetime1">
              <a:rPr lang="ru-RU" smtClean="0"/>
              <a:t>27.07.2022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459584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96" indent="0">
              <a:buNone/>
              <a:defRPr sz="2500"/>
            </a:lvl2pPr>
            <a:lvl3pPr marL="816393" indent="0">
              <a:buNone/>
              <a:defRPr sz="2200"/>
            </a:lvl3pPr>
            <a:lvl4pPr marL="1224588" indent="0">
              <a:buNone/>
              <a:defRPr sz="1700"/>
            </a:lvl4pPr>
            <a:lvl5pPr marL="1632784" indent="0">
              <a:buNone/>
              <a:defRPr sz="1700"/>
            </a:lvl5pPr>
            <a:lvl6pPr marL="2040980" indent="0">
              <a:buNone/>
              <a:defRPr sz="1700"/>
            </a:lvl6pPr>
            <a:lvl7pPr marL="2449177" indent="0">
              <a:buNone/>
              <a:defRPr sz="1700"/>
            </a:lvl7pPr>
            <a:lvl8pPr marL="2857372" indent="0">
              <a:buNone/>
              <a:defRPr sz="1700"/>
            </a:lvl8pPr>
            <a:lvl9pPr marL="3265568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96" indent="0">
              <a:buNone/>
              <a:defRPr sz="1100"/>
            </a:lvl2pPr>
            <a:lvl3pPr marL="816393" indent="0">
              <a:buNone/>
              <a:defRPr sz="1000"/>
            </a:lvl3pPr>
            <a:lvl4pPr marL="1224588" indent="0">
              <a:buNone/>
              <a:defRPr sz="800"/>
            </a:lvl4pPr>
            <a:lvl5pPr marL="1632784" indent="0">
              <a:buNone/>
              <a:defRPr sz="800"/>
            </a:lvl5pPr>
            <a:lvl6pPr marL="2040980" indent="0">
              <a:buNone/>
              <a:defRPr sz="800"/>
            </a:lvl6pPr>
            <a:lvl7pPr marL="2449177" indent="0">
              <a:buNone/>
              <a:defRPr sz="800"/>
            </a:lvl7pPr>
            <a:lvl8pPr marL="2857372" indent="0">
              <a:buNone/>
              <a:defRPr sz="800"/>
            </a:lvl8pPr>
            <a:lvl9pPr marL="3265568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EDCE-41FA-4634-B053-BE212D062562}" type="datetime1">
              <a:rPr lang="ru-RU" smtClean="0"/>
              <a:t>27.07.2022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57251"/>
          </a:xfrm>
          <a:prstGeom prst="rect">
            <a:avLst/>
          </a:prstGeom>
        </p:spPr>
        <p:txBody>
          <a:bodyPr vert="horz" lIns="81640" tIns="40821" rIns="81640" bIns="4082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40" tIns="40821" rIns="81640" bIns="4082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81640" tIns="40821" rIns="81640" bIns="4082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52989-BCAF-46DB-A954-0D23E7B41D43}" type="datetime1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6"/>
            <a:ext cx="2895600" cy="273844"/>
          </a:xfrm>
          <a:prstGeom prst="rect">
            <a:avLst/>
          </a:prstGeom>
        </p:spPr>
        <p:txBody>
          <a:bodyPr vert="horz" lIns="81640" tIns="40821" rIns="81640" bIns="4082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4"/>
          </a:xfrm>
          <a:prstGeom prst="rect">
            <a:avLst/>
          </a:prstGeom>
        </p:spPr>
        <p:txBody>
          <a:bodyPr vert="horz" lIns="81640" tIns="40821" rIns="81640" bIns="4082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816393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7" indent="-306147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18" indent="-255122" algn="l" defTabSz="816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87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82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79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75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72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66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96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93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8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84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80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77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72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68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about_a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rospsy.ru/KPresults" TargetMode="External"/><Relationship Id="rId4" Type="http://schemas.openxmlformats.org/officeDocument/2006/relationships/hyperlink" Target="https://mgppu.ru/about/publications/deviant_behaviou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c@ospu.s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97822"/>
            <a:ext cx="8405271" cy="110251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ПСИХОЛОГО-ПЕДАГОГИЧЕСКИЕ ОСНОВЫ ПРОФИЛАКТИКИ ДЕСТРУКТИВНОГО ПОВЕДЕНИЯ ДЕТЕЙ И МОЛОДЕЖИ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0927" y="3075806"/>
            <a:ext cx="7086553" cy="1440160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ru-RU" altLang="ru-RU" sz="1800" b="1" i="1" dirty="0" err="1">
                <a:solidFill>
                  <a:srgbClr val="000066"/>
                </a:solidFill>
              </a:rPr>
              <a:t>Шавшаева</a:t>
            </a:r>
            <a:r>
              <a:rPr lang="ru-RU" altLang="ru-RU" sz="1800" b="1" i="1" dirty="0">
                <a:solidFill>
                  <a:srgbClr val="000066"/>
                </a:solidFill>
              </a:rPr>
              <a:t> Людмила Юрьевна</a:t>
            </a:r>
          </a:p>
          <a:p>
            <a:pPr algn="r"/>
            <a:r>
              <a:rPr lang="ru-RU" sz="1800" b="1" i="1" dirty="0">
                <a:solidFill>
                  <a:srgbClr val="000066"/>
                </a:solidFill>
              </a:rPr>
              <a:t>Кандидат педагогических наук, доцент, доцент кафедры дошкольного, коррекционного, дополнительного образования и проблем воспитания</a:t>
            </a:r>
          </a:p>
          <a:p>
            <a:pPr algn="r"/>
            <a:r>
              <a:rPr lang="ru-RU" sz="2000" b="1" i="1" dirty="0">
                <a:solidFill>
                  <a:srgbClr val="000066"/>
                </a:solidFill>
              </a:rPr>
              <a:t>Институт непрерывного образования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28279"/>
              </p:ext>
            </p:extLst>
          </p:nvPr>
        </p:nvGraphicFramePr>
        <p:xfrm>
          <a:off x="-14154" y="171248"/>
          <a:ext cx="9158156" cy="58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80416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4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62423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0619" y="835790"/>
            <a:ext cx="8489854" cy="639002"/>
          </a:xfrm>
          <a:prstGeom prst="rect">
            <a:avLst/>
          </a:prstGeom>
        </p:spPr>
        <p:txBody>
          <a:bodyPr wrap="square" lIns="145143" tIns="72571" rIns="145143" bIns="72571" anchor="ctr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Методическая поддержка руководящих и педагогических работников образовательных организаций </a:t>
            </a:r>
            <a:endParaRPr lang="ru-RU" sz="2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37175"/>
            <a:ext cx="7750976" cy="61851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00FF"/>
                </a:solidFill>
              </a:rPr>
              <a:t>ИНТЕРНЕТ-РЕСУРСЫ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9622"/>
            <a:ext cx="7744452" cy="3723878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en-US" sz="2200" b="1" dirty="0" smtClean="0">
                <a:solidFill>
                  <a:srgbClr val="0000FF"/>
                </a:solidFill>
                <a:hlinkClick r:id="rId3"/>
              </a:rPr>
              <a:t>fioco.ru/about_ac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Аналитический </a:t>
            </a:r>
            <a:r>
              <a:rPr lang="ru-RU" sz="2200" dirty="0"/>
              <a:t>центр по мониторингу и профилактике деструктивного поведения подростков и </a:t>
            </a:r>
            <a:r>
              <a:rPr lang="ru-RU" sz="2200" dirty="0" smtClean="0"/>
              <a:t>молодежи (ФИОКО)</a:t>
            </a:r>
          </a:p>
          <a:p>
            <a:r>
              <a:rPr lang="ru-RU" sz="2200" b="1" dirty="0">
                <a:solidFill>
                  <a:srgbClr val="0000FF"/>
                </a:solidFill>
                <a:hlinkClick r:id="rId4"/>
              </a:rPr>
              <a:t>https://mgppu.ru/about/publications/deviant_behaviour</a:t>
            </a:r>
            <a:endParaRPr lang="ru-RU" sz="2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200" dirty="0"/>
              <a:t>Навигатор профилактики </a:t>
            </a:r>
            <a:r>
              <a:rPr lang="ru-RU" sz="2200" dirty="0" err="1"/>
              <a:t>девиантного</a:t>
            </a:r>
            <a:r>
              <a:rPr lang="ru-RU" sz="2200" dirty="0"/>
              <a:t> поведения</a:t>
            </a:r>
          </a:p>
          <a:p>
            <a:r>
              <a:rPr lang="en-US" sz="2200" b="1" dirty="0">
                <a:solidFill>
                  <a:srgbClr val="0000FF"/>
                </a:solidFill>
                <a:hlinkClick r:id="rId5"/>
              </a:rPr>
              <a:t>https://rospsy.ru/KPresults</a:t>
            </a:r>
            <a:endParaRPr lang="ru-RU" sz="2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200" dirty="0"/>
              <a:t>Общественная организация «Федерация психологов образования </a:t>
            </a:r>
            <a:r>
              <a:rPr lang="ru-RU" sz="2200" dirty="0" smtClean="0"/>
              <a:t>России» </a:t>
            </a:r>
            <a:r>
              <a:rPr lang="ru-RU" sz="2200" dirty="0"/>
              <a:t>(лучшие практики реализации психолого-педагогических программ и технологий)</a:t>
            </a:r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67754"/>
              </p:ext>
            </p:extLst>
          </p:nvPr>
        </p:nvGraphicFramePr>
        <p:xfrm>
          <a:off x="-14156" y="0"/>
          <a:ext cx="9158156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http://ospu.ru/img/logo.png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8" y="188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0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4332" y="1491630"/>
            <a:ext cx="8470189" cy="720080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Благодарю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7" y="2155784"/>
            <a:ext cx="7614228" cy="1330366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ru-RU" altLang="ru-RU" sz="1800" b="1" i="1" dirty="0" err="1">
                <a:solidFill>
                  <a:srgbClr val="000066"/>
                </a:solidFill>
              </a:rPr>
              <a:t>Шавшаева</a:t>
            </a:r>
            <a:r>
              <a:rPr lang="ru-RU" altLang="ru-RU" sz="1800" b="1" i="1" dirty="0">
                <a:solidFill>
                  <a:srgbClr val="000066"/>
                </a:solidFill>
              </a:rPr>
              <a:t> Людмила Юрьевна</a:t>
            </a:r>
          </a:p>
          <a:p>
            <a:pPr algn="r"/>
            <a:r>
              <a:rPr lang="ru-RU" sz="1800" b="1" i="1" dirty="0">
                <a:solidFill>
                  <a:srgbClr val="000066"/>
                </a:solidFill>
              </a:rPr>
              <a:t>Кандидат педагогических наук, доцент, доцент кафедры дошкольного, коррекционного, дополнительного образования и проблем </a:t>
            </a:r>
            <a:r>
              <a:rPr lang="ru-RU" sz="1800" b="1" i="1" dirty="0" smtClean="0">
                <a:solidFill>
                  <a:srgbClr val="000066"/>
                </a:solidFill>
              </a:rPr>
              <a:t>воспитания</a:t>
            </a:r>
          </a:p>
          <a:p>
            <a:pPr algn="r"/>
            <a:r>
              <a:rPr lang="en-US" sz="1800" b="1" i="1" dirty="0" smtClean="0">
                <a:solidFill>
                  <a:srgbClr val="000066"/>
                </a:solidFill>
              </a:rPr>
              <a:t>koltureva@yandex.ru</a:t>
            </a:r>
            <a:endParaRPr lang="ru-RU" sz="1800" b="1" i="1" dirty="0" smtClean="0">
              <a:solidFill>
                <a:srgbClr val="000066"/>
              </a:solidFill>
            </a:endParaRPr>
          </a:p>
          <a:p>
            <a:pPr algn="r"/>
            <a:endParaRPr lang="ru-RU" sz="1800" b="1" i="1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223585"/>
              </p:ext>
            </p:extLst>
          </p:nvPr>
        </p:nvGraphicFramePr>
        <p:xfrm>
          <a:off x="-14154" y="171248"/>
          <a:ext cx="9158156" cy="58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80416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45016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537" y="839509"/>
            <a:ext cx="8939934" cy="635157"/>
          </a:xfrm>
          <a:prstGeom prst="rect">
            <a:avLst/>
          </a:prstGeom>
        </p:spPr>
        <p:txBody>
          <a:bodyPr wrap="square" lIns="145143" tIns="72571" rIns="145143" bIns="72571" anchor="ctr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Методическая поддержка руководящих и педагогических работников образовательных организаций </a:t>
            </a:r>
            <a:endParaRPr lang="ru-RU" sz="2900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E55BD-009F-CD34-FD10-8603FD7EF8CD}"/>
              </a:ext>
            </a:extLst>
          </p:cNvPr>
          <p:cNvSpPr txBox="1"/>
          <p:nvPr/>
        </p:nvSpPr>
        <p:spPr>
          <a:xfrm>
            <a:off x="104537" y="3738908"/>
            <a:ext cx="5259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Свяжитесь с нами</a:t>
            </a:r>
          </a:p>
          <a:p>
            <a:r>
              <a:rPr lang="ru-RU" dirty="0" err="1"/>
              <a:t>Эл.почта</a:t>
            </a:r>
            <a:r>
              <a:rPr lang="ru-RU" dirty="0"/>
              <a:t> Федерального Центра ОГПУ: </a:t>
            </a:r>
            <a:r>
              <a:rPr lang="en-US" b="1" dirty="0">
                <a:hlinkClick r:id="rId3"/>
              </a:rPr>
              <a:t>fc@ospu.su</a:t>
            </a:r>
            <a:endParaRPr lang="ru-RU" b="1" dirty="0"/>
          </a:p>
          <a:p>
            <a:r>
              <a:rPr lang="ru-RU" dirty="0"/>
              <a:t>Группа Телеграмм:</a:t>
            </a:r>
            <a:r>
              <a:rPr lang="ru-RU" b="1" dirty="0"/>
              <a:t> </a:t>
            </a:r>
            <a:r>
              <a:rPr lang="en-US" b="1" dirty="0"/>
              <a:t>https://t.me/+xd164x4h3F0wY2My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445" y="3451277"/>
            <a:ext cx="1657350" cy="128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3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094" y="771550"/>
            <a:ext cx="8072089" cy="128543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Методические рекомендации ФГБУ «Федеральный институт оценки качества образования»</a:t>
            </a:r>
            <a:br>
              <a:rPr lang="ru-RU" sz="27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12580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3620"/>
              </p:ext>
            </p:extLst>
          </p:nvPr>
        </p:nvGraphicFramePr>
        <p:xfrm>
          <a:off x="0" y="0"/>
          <a:ext cx="9158156" cy="58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80416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832" y="1707654"/>
            <a:ext cx="8448168" cy="37465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Методические рекомендации по внедрению в практику образовательных организаций современных разработок в сфере профилактики деструктивного поведения подростков и молодежи (на основе разработок российских ученых)</a:t>
            </a:r>
          </a:p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Методические рекомендации по внедрению в практику образовательных организаций современных разработок в сфере воспитания подростков и молодежи  (на основе  разработок российских ученых)</a:t>
            </a:r>
          </a:p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Методические рекомендации по использованию международного опыта профилактики деструктивного поведения подростков и молодежи в образовательных организациях России</a:t>
            </a:r>
          </a:p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Методические рекомендации по организации работы региональных органов управления образованием по сбору статистических данных и анализу результатов работы в сфере профилактики деструктивного поведения подростков и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молодежи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2" descr="http://ospu.ru/img/logo.pn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315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4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1390700" y="640962"/>
            <a:ext cx="7632848" cy="1642756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Методические </a:t>
            </a:r>
            <a:r>
              <a:rPr lang="ru-RU" sz="2200" b="1" dirty="0">
                <a:solidFill>
                  <a:srgbClr val="0000FF"/>
                </a:solidFill>
              </a:rPr>
              <a:t>рекомендации по внедрению в практику образовательных организаций современных разработок в сфере профилактики деструктивного поведения подростков и молодежи (на основе разработок российских ученых</a:t>
            </a:r>
            <a:r>
              <a:rPr lang="ru-RU" sz="2200" b="1" dirty="0" smtClean="0">
                <a:solidFill>
                  <a:srgbClr val="0000FF"/>
                </a:solidFill>
              </a:rPr>
              <a:t>) </a:t>
            </a:r>
            <a:r>
              <a:rPr lang="ru-RU" sz="2200" dirty="0" smtClean="0"/>
              <a:t>(далее – Методические рекомендации, ФИОКО)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259632" y="2455714"/>
            <a:ext cx="7427168" cy="266429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Феноменологическое описание деструктивного поведения детей и молодежи </a:t>
            </a: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Психолого-педагогические основы профилактики деструктивного поведения детей и молодежи в условиях образовательных организаций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58196"/>
              </p:ext>
            </p:extLst>
          </p:nvPr>
        </p:nvGraphicFramePr>
        <p:xfrm>
          <a:off x="17768" y="-20538"/>
          <a:ext cx="9158156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07935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832472"/>
            <a:ext cx="1314189" cy="109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ospu.ru/img/logo.pn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8" y="188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9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67544" y="809493"/>
            <a:ext cx="8229600" cy="7473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00FF"/>
                </a:solidFill>
              </a:rPr>
              <a:t>ДЕВИАНТНОЕ ПОВЕДЕНИЕ </a:t>
            </a:r>
            <a:r>
              <a:rPr lang="ru-RU" sz="2400" dirty="0" smtClean="0"/>
              <a:t>(Методические рекомендации, ФИОКО) </a:t>
            </a:r>
            <a:endParaRPr lang="ru-RU" sz="2400" dirty="0"/>
          </a:p>
        </p:txBody>
      </p:sp>
      <p:sp>
        <p:nvSpPr>
          <p:cNvPr id="16" name="Объект 15"/>
          <p:cNvSpPr>
            <a:spLocks noGrp="1"/>
          </p:cNvSpPr>
          <p:nvPr>
            <p:ph sz="half" idx="2"/>
          </p:nvPr>
        </p:nvSpPr>
        <p:spPr>
          <a:xfrm>
            <a:off x="457203" y="1631157"/>
            <a:ext cx="3682749" cy="2963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В широком смысле: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все </a:t>
            </a:r>
            <a:r>
              <a:rPr lang="ru-RU" sz="2400" dirty="0">
                <a:solidFill>
                  <a:srgbClr val="002060"/>
                </a:solidFill>
              </a:rPr>
              <a:t>отклонения от норм («негативные» и «позитивные») 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4"/>
          </p:nvPr>
        </p:nvSpPr>
        <p:spPr>
          <a:xfrm>
            <a:off x="4571999" y="1631157"/>
            <a:ext cx="4114805" cy="2963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В узком смысле: </a:t>
            </a:r>
            <a:r>
              <a:rPr lang="ru-RU" sz="2400" dirty="0">
                <a:solidFill>
                  <a:srgbClr val="002060"/>
                </a:solidFill>
              </a:rPr>
              <a:t>нежелательное для общества поведение, </a:t>
            </a:r>
            <a:r>
              <a:rPr lang="ru-RU" sz="2400" b="1" dirty="0">
                <a:solidFill>
                  <a:srgbClr val="002060"/>
                </a:solidFill>
              </a:rPr>
              <a:t>ДЕСТРУКТИВНОЕ ПОВЕДЕНИЕ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3A32A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3008"/>
              </p:ext>
            </p:extLst>
          </p:nvPr>
        </p:nvGraphicFramePr>
        <p:xfrm>
          <a:off x="-14156" y="-1"/>
          <a:ext cx="9158156" cy="638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8243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99102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2" descr="http://ospu.ru/img/logo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3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03374"/>
              </p:ext>
            </p:extLst>
          </p:nvPr>
        </p:nvGraphicFramePr>
        <p:xfrm>
          <a:off x="-14156" y="1"/>
          <a:ext cx="9158156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43557"/>
            <a:ext cx="6840760" cy="396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8" y="18849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949" y="555526"/>
            <a:ext cx="8229600" cy="781024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УРОВНИ ПРОФИЛАКТИКИ ДЕСТРУКТИВНОГО ПОВЕДЕНИЯ 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ДЕТЕЙ И МОЛОДЕЖИ </a:t>
            </a:r>
            <a:r>
              <a:rPr lang="ru-RU" sz="2200" dirty="0" smtClean="0"/>
              <a:t>(Методические рекомендации, ФИОКО)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949" y="1336550"/>
            <a:ext cx="8229600" cy="36553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752125"/>
              </p:ext>
            </p:extLst>
          </p:nvPr>
        </p:nvGraphicFramePr>
        <p:xfrm>
          <a:off x="-14156" y="0"/>
          <a:ext cx="9158156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26069" y="1514376"/>
            <a:ext cx="36004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00FF"/>
                </a:solidFill>
              </a:rPr>
              <a:t>ПЕРВИЧНАЯ </a:t>
            </a:r>
          </a:p>
          <a:p>
            <a:pPr algn="ctr"/>
            <a:r>
              <a:rPr lang="ru-RU" sz="1800" b="1" dirty="0" smtClean="0">
                <a:solidFill>
                  <a:srgbClr val="0000FF"/>
                </a:solidFill>
              </a:rPr>
              <a:t>ПРОФИЛАКТИКА (ПРЕВЕНЦИЯ)</a:t>
            </a:r>
            <a:endParaRPr lang="ru-RU" sz="1800" b="1" dirty="0">
              <a:solidFill>
                <a:srgbClr val="0000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3489" y="2705270"/>
            <a:ext cx="36004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00FF"/>
                </a:solidFill>
              </a:rPr>
              <a:t>ВТОРИЧНАЯ ПРОФИЛАКТИКА (ИНТЕРВЕНЦИЯ)</a:t>
            </a:r>
            <a:endParaRPr lang="ru-RU" sz="1800" b="1" dirty="0">
              <a:solidFill>
                <a:srgbClr val="0000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6069" y="3910806"/>
            <a:ext cx="36004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00FF"/>
                </a:solidFill>
              </a:rPr>
              <a:t>ТРЕТИЧНАЯ ПРОФИЛАКТИКА (ПОСТВЕНЦИЯ)</a:t>
            </a:r>
            <a:endParaRPr lang="ru-RU" sz="1800" b="1" dirty="0">
              <a:solidFill>
                <a:srgbClr val="0000FF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499992" y="1701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499992" y="29201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521324" y="41308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05096" y="1486570"/>
            <a:ext cx="297136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42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Все обучающиеся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7544" y="2705270"/>
            <a:ext cx="297136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42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Начальные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стадии деструктивного поведения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05096" y="3915966"/>
            <a:ext cx="297136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42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Стойкое деструктивное поведение</a:t>
            </a:r>
          </a:p>
        </p:txBody>
      </p:sp>
      <p:pic>
        <p:nvPicPr>
          <p:cNvPr id="18" name="Picture 2" descr="http://ospu.ru/img/logo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8" y="18849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0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28" y="657093"/>
            <a:ext cx="8873572" cy="906545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НАПРАВЛЕНИЯ ПРОФИЛАКТИКИ ДЕСТРУКТИВНОГО ПОВЕДЕНИЯ ДЕТЕЙ И МОЛОДЕЖИ В УСЛОВИЯХ ОБРАЗОВАТЕЛЬНОЙ ОРГАНИЗАЦИИ  </a:t>
            </a:r>
            <a:r>
              <a:rPr lang="ru-RU" sz="2200" dirty="0" smtClean="0"/>
              <a:t>(</a:t>
            </a:r>
            <a:r>
              <a:rPr lang="ru-RU" sz="2200" dirty="0"/>
              <a:t>Методические рекомендации, ФИОКО</a:t>
            </a:r>
            <a:r>
              <a:rPr lang="ru-RU" sz="2200" dirty="0" smtClean="0"/>
              <a:t>)</a:t>
            </a:r>
            <a:endParaRPr lang="ru-RU" sz="22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096757"/>
              </p:ext>
            </p:extLst>
          </p:nvPr>
        </p:nvGraphicFramePr>
        <p:xfrm>
          <a:off x="-14156" y="0"/>
          <a:ext cx="9158156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2" descr="http://ospu.ru/img/logo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8" y="188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70428" y="1910606"/>
            <a:ext cx="2645388" cy="28213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Создание в образовательной организации поддерживающе-компенсаторной среды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1910606"/>
            <a:ext cx="2880320" cy="28213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Формирование личностных характеристик, предупреждающих деструктивное поведение; коррекция личностных особенностей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28184" y="1910606"/>
            <a:ext cx="2664296" cy="28213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Минимизация негативного влияния факторов социальной среды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28" y="496093"/>
            <a:ext cx="8809190" cy="85725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ЭФФЕКТИВНЫЕ ТЕХНОЛОГИИ ПРОФИЛАКТИКИ ДЕСТРУКТИВНОГО ПОВЕДЕНИЯ ДЕТЕЙ И МОЛОДЕЖИ </a:t>
            </a:r>
            <a:r>
              <a:rPr lang="ru-RU" sz="2200" dirty="0" smtClean="0"/>
              <a:t>(</a:t>
            </a:r>
            <a:r>
              <a:rPr lang="ru-RU" sz="2200" dirty="0"/>
              <a:t>Методические рекомендации, ФИОКО)</a:t>
            </a:r>
            <a:endParaRPr lang="ru-RU" sz="2200" b="1" dirty="0">
              <a:solidFill>
                <a:srgbClr val="0000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053" y="1255068"/>
            <a:ext cx="676733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25575"/>
              </p:ext>
            </p:extLst>
          </p:nvPr>
        </p:nvGraphicFramePr>
        <p:xfrm>
          <a:off x="-14156" y="0"/>
          <a:ext cx="9158156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http://ospu.ru/img/logo.pn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8" y="188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5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548881"/>
            <a:ext cx="8229600" cy="857251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00FF"/>
                </a:solidFill>
              </a:rPr>
              <a:t>Затруднения в профилактике деструктивного поведения детей и </a:t>
            </a:r>
            <a:r>
              <a:rPr lang="ru-RU" sz="2400" b="1" dirty="0" smtClean="0">
                <a:solidFill>
                  <a:srgbClr val="0000FF"/>
                </a:solidFill>
              </a:rPr>
              <a:t>молодежи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68" y="1491630"/>
            <a:ext cx="8229600" cy="33944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21426"/>
              </p:ext>
            </p:extLst>
          </p:nvPr>
        </p:nvGraphicFramePr>
        <p:xfrm>
          <a:off x="-14156" y="0"/>
          <a:ext cx="9158156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http://ospu.ru/img/logo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8" y="188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99592" y="1635646"/>
            <a:ext cx="3149444" cy="28213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Специфичность </a:t>
            </a:r>
            <a:r>
              <a:rPr lang="ru-RU" sz="2000" dirty="0">
                <a:solidFill>
                  <a:schemeClr val="tx1"/>
                </a:solidFill>
              </a:rPr>
              <a:t>деструктивного поведения детей, подростков, молодежи и обусловленные современной социокультурной </a:t>
            </a:r>
            <a:r>
              <a:rPr lang="ru-RU" sz="2000" dirty="0" smtClean="0">
                <a:solidFill>
                  <a:schemeClr val="tx1"/>
                </a:solidFill>
              </a:rPr>
              <a:t>ситуацией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1620292"/>
            <a:ext cx="3149444" cy="28213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Некорректная организация </a:t>
            </a:r>
            <a:r>
              <a:rPr lang="ru-RU" sz="2000" dirty="0">
                <a:solidFill>
                  <a:schemeClr val="tx1"/>
                </a:solidFill>
              </a:rPr>
              <a:t>и </a:t>
            </a:r>
            <a:r>
              <a:rPr lang="ru-RU" sz="2000" dirty="0" smtClean="0">
                <a:solidFill>
                  <a:schemeClr val="tx1"/>
                </a:solidFill>
              </a:rPr>
              <a:t>реализация собственно </a:t>
            </a:r>
            <a:r>
              <a:rPr lang="ru-RU" sz="2000" dirty="0">
                <a:solidFill>
                  <a:schemeClr val="tx1"/>
                </a:solidFill>
              </a:rPr>
              <a:t>превентивной работы в образовательной </a:t>
            </a:r>
            <a:r>
              <a:rPr lang="ru-RU" sz="2000" dirty="0" smtClean="0">
                <a:solidFill>
                  <a:schemeClr val="tx1"/>
                </a:solidFill>
              </a:rPr>
              <a:t>организации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515</Words>
  <Application>Microsoft Office PowerPoint</Application>
  <PresentationFormat>Экран (16:9)</PresentationFormat>
  <Paragraphs>71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ПСИХОЛОГО-ПЕДАГОГИЧЕСКИЕ ОСНОВЫ ПРОФИЛАКТИКИ ДЕСТРУКТИВНОГО ПОВЕДЕНИЯ ДЕТЕЙ И МОЛОДЕЖИ</vt:lpstr>
      <vt:lpstr>Методические рекомендации ФГБУ «Федеральный институт оценки качества образования»  </vt:lpstr>
      <vt:lpstr>Методические рекомендации по внедрению в практику образовательных организаций современных разработок в сфере профилактики деструктивного поведения подростков и молодежи (на основе разработок российских ученых) (далее – Методические рекомендации, ФИОКО)</vt:lpstr>
      <vt:lpstr>ДЕВИАНТНОЕ ПОВЕДЕНИЕ (Методические рекомендации, ФИОКО) </vt:lpstr>
      <vt:lpstr>Презентация PowerPoint</vt:lpstr>
      <vt:lpstr>УРОВНИ ПРОФИЛАКТИКИ ДЕСТРУКТИВНОГО ПОВЕДЕНИЯ  ДЕТЕЙ И МОЛОДЕЖИ (Методические рекомендации, ФИОКО)</vt:lpstr>
      <vt:lpstr>НАПРАВЛЕНИЯ ПРОФИЛАКТИКИ ДЕСТРУКТИВНОГО ПОВЕДЕНИЯ ДЕТЕЙ И МОЛОДЕЖИ В УСЛОВИЯХ ОБРАЗОВАТЕЛЬНОЙ ОРГАНИЗАЦИИ  (Методические рекомендации, ФИОКО)</vt:lpstr>
      <vt:lpstr>ЭФФЕКТИВНЫЕ ТЕХНОЛОГИИ ПРОФИЛАКТИКИ ДЕСТРУКТИВНОГО ПОВЕДЕНИЯ ДЕТЕЙ И МОЛОДЕЖИ (Методические рекомендации, ФИОКО)</vt:lpstr>
      <vt:lpstr>Затруднения в профилактике деструктивного поведения детей и молодежи </vt:lpstr>
      <vt:lpstr>ИНТЕРНЕТ-РЕСУРСЫ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АКТУАЛЬНОГО ОБРАЗОВАТЕЛЬНОГО ПРЕДЛОЖЕНИЯ  ДЛЯ ПОВЫШЕНИЯ КВАЛИФИКАЦИИ РАБОТНИКОВ РЕГИОНАЛЬНОЙ СИСТЕМЫ ОБРАЗОВАНИЯ</dc:title>
  <dc:creator>1</dc:creator>
  <cp:lastModifiedBy>User</cp:lastModifiedBy>
  <cp:revision>80</cp:revision>
  <dcterms:created xsi:type="dcterms:W3CDTF">2021-04-21T05:55:18Z</dcterms:created>
  <dcterms:modified xsi:type="dcterms:W3CDTF">2022-07-26T21:27:17Z</dcterms:modified>
</cp:coreProperties>
</file>