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26"/>
  </p:notesMasterIdLst>
  <p:sldIdLst>
    <p:sldId id="372" r:id="rId4"/>
    <p:sldId id="399" r:id="rId5"/>
    <p:sldId id="392" r:id="rId6"/>
    <p:sldId id="279" r:id="rId7"/>
    <p:sldId id="397" r:id="rId8"/>
    <p:sldId id="286" r:id="rId9"/>
    <p:sldId id="395" r:id="rId10"/>
    <p:sldId id="398" r:id="rId11"/>
    <p:sldId id="393" r:id="rId12"/>
    <p:sldId id="379" r:id="rId13"/>
    <p:sldId id="385" r:id="rId14"/>
    <p:sldId id="394" r:id="rId15"/>
    <p:sldId id="380" r:id="rId16"/>
    <p:sldId id="384" r:id="rId17"/>
    <p:sldId id="381" r:id="rId18"/>
    <p:sldId id="386" r:id="rId19"/>
    <p:sldId id="378" r:id="rId20"/>
    <p:sldId id="387" r:id="rId21"/>
    <p:sldId id="391" r:id="rId22"/>
    <p:sldId id="388" r:id="rId23"/>
    <p:sldId id="389" r:id="rId24"/>
    <p:sldId id="390" r:id="rId2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636" autoAdjust="0"/>
  </p:normalViewPr>
  <p:slideViewPr>
    <p:cSldViewPr>
      <p:cViewPr>
        <p:scale>
          <a:sx n="60" d="100"/>
          <a:sy n="60" d="100"/>
        </p:scale>
        <p:origin x="-16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986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4FF95-7501-4204-B0D0-62BBCAA22FBF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C7E5E-D735-434A-868C-B52B51F07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249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Рада приветствовать в очном формате на научно-практической конференции «Гуманитарное проектирование системы непрерывного образования». В докладе «Развитие системы социального партнёрства</a:t>
            </a:r>
            <a:r>
              <a:rPr lang="ru-RU" baseline="0" dirty="0" smtClean="0"/>
              <a:t> в условиях цифровой трансформации школы» р</a:t>
            </a:r>
            <a:r>
              <a:rPr lang="ru-RU" dirty="0" smtClean="0"/>
              <a:t>ассмотрим механизмы вовлечения представителей социума в образовательную деятельность школы.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поделимся опытом</a:t>
            </a:r>
            <a:r>
              <a:rPr lang="ru-RU" sz="12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становления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открытой обществу и наше стремление</a:t>
            </a:r>
            <a:r>
              <a:rPr lang="ru-RU" sz="12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уйти от модели школы-«коробочки»,</a:t>
            </a:r>
            <a:r>
              <a:rPr lang="ru-RU" sz="12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изолированной от внешнего мира.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8A1CF-D8AA-4A08-9237-D41583AB06C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11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Такое сообщество связано каналами взаимного обмена с внешним миром, оно формирует уникальный профиль нашей школы, обучающиеся более мотивированы, они получают разнообразный опыт общения и деятельности, формируют гибкие навыки. Сообщество непрерывно генерирует новый образовательный опыт, ресурсы и возможности для всех участников.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подписания соглашения о сотрудничестве с Управлением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Росгвардии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школе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открыли первые кадетские классы: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росгвардейские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казачьи. </a:t>
            </a: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Сотрудничество с ОГПУ способствовало открытию психолого-педагогических классов.</a:t>
            </a: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Ресурсная помощь выпускника школы </a:t>
            </a:r>
            <a:r>
              <a:rPr lang="ru-RU" altLang="ru-RU" dirty="0" err="1" smtClean="0"/>
              <a:t>Горькова</a:t>
            </a:r>
            <a:r>
              <a:rPr lang="ru-RU" altLang="ru-RU" baseline="0" dirty="0" smtClean="0"/>
              <a:t> Владимира способствовала подготовке </a:t>
            </a:r>
            <a:r>
              <a:rPr lang="ru-RU" altLang="ru-RU" dirty="0" smtClean="0"/>
              <a:t>финалистов</a:t>
            </a:r>
            <a:r>
              <a:rPr lang="ru-RU" altLang="ru-RU" baseline="0" dirty="0" smtClean="0"/>
              <a:t> на </a:t>
            </a:r>
            <a:r>
              <a:rPr lang="ru-RU" altLang="ru-RU" dirty="0" smtClean="0"/>
              <a:t> интеллектуальном</a:t>
            </a:r>
            <a:r>
              <a:rPr lang="ru-RU" altLang="ru-RU" baseline="0" dirty="0" smtClean="0"/>
              <a:t> </a:t>
            </a:r>
            <a:r>
              <a:rPr lang="ru-RU" altLang="ru-RU" dirty="0" smtClean="0"/>
              <a:t>турнире «Умножая таланты», который проходил в парке науки и искусства «Сириус» в Сочи.</a:t>
            </a: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условиях цифровой трансформации, мы считаем, расширяются возможности и для непрерывного образования администрации, педагогов, обучающихся. Цифровые решения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позволяют привлекать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партнёров школы,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обмениваться ресурсами. Трансляция ключевых сообщений школы во внешний мир создаёт прозрачность работы школы. Расширяет границы школьного сообщества, помогает найти единомышленников и обогатить социально-образовательную среду школы новым опытом.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Педагоги школы, работающие в системе «Мобильное Электронное Образование», приглашаются для участия в проекте «Цифровые тренеры МЭО». Коллеги выступают официальными представителем компании на форумах, конференциях и ведут активную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вебинарную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деятельность. Преподавателей нашей школы часто приглашают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форсайт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-сессию «Прокачай урок с МЭО», где учителя делятся опытом организации учебных занятий с использованием инструментов мобильного электронного обучения.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Уникальный опыт цифровой трансформации организован компанией «Мобильное Электронное Образование». На базе нашей школы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2020 году проходили педагогическую онлайн-практику студенты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Салаватского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колледжа образования и профессиональных технологий. Для обеспечения безопасных условий реализации компонентов образовательной программы в форме практической подготовки и проведения онлайн-уроков определили информационную систему «Мобильное Электронное Образование». Новая форма сетевого взаимодействия: «педагогическая практика в пространстве цифровой образовательной среды позволила создать уникальные условия для организации продуктивной деятельности и взаимодействия с методистами, преподавателями, руководителями.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Партнерские отношения школы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условиях цифровой трансформации позволяют изменять образ школы. В 2020 году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было заключено соглашение о сотрудничестве с акционерным обществом «РОББО». Составили и согласовали дорожную карту. Сотрудники робототехнической компании консультировали администрацию, педагогов школы по вопросам технологического образования. Было организовано обучение для педагогов на курсах повышения квалификации «Основы преподавания робототехники». Педагоги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вебинарах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знакомились с необходимыми требованиями к открытию кружков технологической направленности и рассказывали об этом на родительских собраниях, что позволило включить в инновационную деятельность школы наших родителей. НКО «Союз родителей школы № 35» выиграли грант и мы смогли открыть  научно-технический клуб «#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РобоКар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где обучающиеся школы на уроках технологии и дополнительного образования занимаются конструированием, 3D моделированием, робототехникой . </a:t>
            </a: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2022 году проект по созданию на базе научно-технического клуба «#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РобоКар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условий для развития подводной робототехники для школьников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зауральной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части г. Оренбурга одержали ещё одну победу на конкурсе Фонда президентских грантов.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Оренбурге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направление “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подводная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робототехника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абсолютно не развито, есть клубы по техническому конструированию и программированию, но нет ни одной организации, которая развивала бы направление “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Подводная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робототехника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нашей школе с 2021 года реализуется дополнительная общеобразовательная программа «Подводная робототехника» педагогом нашей школы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Асовской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Оксаной Александровной от детского технопарка «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Кванториум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 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Вовлечение социальных партнеров в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2021 году в рамках реализации п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роекта «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#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ЭкоДело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35», который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стал победителем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грантового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конкурса «Родные города» – программы социальных инвестиций «Газпром нефти», позволило разработать план совместной деятельности по развитию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образовательном учреждении экологического просвещения обучающихся и жителей микрорайона.</a:t>
            </a: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Партнерские отношения с компанией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Яндекс.Учебник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позволяют формировать позитивный имидж школы, проектировать школьное пространство, создавать для детей индивидуальные образовательные траектории,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формировать коммуникационные каналы, по которым общественность может узнать о деятельности школы, ее достижениях на условиях периодичности информирования о позитивных изменениях.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Ряд нормативных документов, регламентирует деятельность образовательных организаций</a:t>
            </a:r>
            <a:r>
              <a:rPr lang="ru-RU" baseline="0" dirty="0" smtClean="0"/>
              <a:t> </a:t>
            </a:r>
            <a:r>
              <a:rPr lang="ru-RU" dirty="0" smtClean="0"/>
              <a:t>в области</a:t>
            </a:r>
            <a:r>
              <a:rPr lang="ru-RU" baseline="0" dirty="0" smtClean="0"/>
              <a:t> </a:t>
            </a:r>
            <a:r>
              <a:rPr lang="ru-RU" dirty="0" smtClean="0"/>
              <a:t>сотрудничества. В приказе № 287 от 31 мая 2021</a:t>
            </a:r>
            <a:r>
              <a:rPr lang="ru-RU" baseline="0" dirty="0" smtClean="0"/>
              <a:t> </a:t>
            </a:r>
            <a:r>
              <a:rPr lang="ru-RU" dirty="0" smtClean="0"/>
              <a:t>года  «Об утверждении федерального государственного образовательного стандарта основного общего образования» в  общем</a:t>
            </a:r>
            <a:r>
              <a:rPr lang="ru-RU" baseline="0" dirty="0" smtClean="0"/>
              <a:t> положении </a:t>
            </a:r>
            <a:r>
              <a:rPr lang="ru-RU" dirty="0" smtClean="0"/>
              <a:t>отмечается необходимость осуществления взаимодействия с различными организациями для реализации</a:t>
            </a:r>
            <a:r>
              <a:rPr lang="ru-RU" baseline="0" dirty="0" smtClean="0"/>
              <a:t> программ общего образования.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8A1CF-D8AA-4A08-9237-D41583AB06C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11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совместного проектирования образовательного пространства 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2021 году подписано соглашение об использовании образовательной онлайн-платформы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Стемфорд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 Ребята и педагоги проходят интерактивные курсы, просматривают познавательные видео, принимают участие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вебинарах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участием ведущих ученых и экспертов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наноиндустрии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Миссия школы заключается в стремлении к успешному и устойчивому развитию через сотрудничество на местном, региональном и международном уровнях. Благодаря сотрудничеству с Якутской городской национальной гимназией им. А.Г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Н.К.Чиряевых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ребята нашей школы обучаются китайскому языку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школе №5 уезда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Шань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провинции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Шаньдун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Партнерство предоставляет дополнительную возможность реализации программы развития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Школа+Социум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=Успех», определяет вектор развития нашей образовательной организации, что отражает миссию нашей школы «Доступная для всех, уникальная для каждого».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распоряжении</a:t>
            </a:r>
            <a:r>
              <a:rPr lang="ru-RU" sz="12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просвещения Российской</a:t>
            </a:r>
            <a:r>
              <a:rPr lang="ru-RU" sz="12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утверждены методические рекомендации по механизмам вовлечения общественно-деловых объединений и представителей работодателей в</a:t>
            </a:r>
            <a:r>
              <a:rPr lang="ru-RU" sz="12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принятии решений по вопросам</a:t>
            </a:r>
            <a:r>
              <a:rPr lang="ru-RU" sz="12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развитием образовательной организации.</a:t>
            </a:r>
            <a:r>
              <a:rPr lang="ru-RU" sz="12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рекомендациях</a:t>
            </a:r>
            <a:r>
              <a:rPr lang="ru-RU" sz="12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выделяются</a:t>
            </a:r>
            <a:r>
              <a:rPr lang="ru-RU" sz="12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и условия вовлечения, выделены два ключевых направления</a:t>
            </a:r>
            <a:r>
              <a:rPr lang="ru-RU" sz="12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школы с внешней социаль</a:t>
            </a:r>
            <a:r>
              <a:rPr lang="ru-RU" dirty="0" smtClean="0"/>
              <a:t>ной средой это: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– вовлечение организаций и частных лиц, способных создать благоприятную среду развития ребенка, поучаствовать в жизни школы;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– организация управления школой на коллегиальных основах, об участии социальных партнеров в этом процессе.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8A1CF-D8AA-4A08-9237-D41583AB06C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11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Говоря о вовлечении социальных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партнеров мы руководствовались принципами, которые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определили направления деятельности школы в рамках данной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работы:</a:t>
            </a:r>
          </a:p>
          <a:p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Принцип взаимной заинтересованности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позволил привлечь организации и частные лица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участию в жизни школы. Среди выпускников и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родителей обучающихся такие социально активные граждане нам встретились.</a:t>
            </a:r>
          </a:p>
          <a:p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Принцип компетентности привлекаемых партнеров позволил найти людей с интересными профессиями и хобби. Их содействие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неоценимы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организации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урочной, так и внеурочной деятельности.</a:t>
            </a:r>
          </a:p>
          <a:p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Принцип добровольности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является одним из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ключевых, поскольку этика равноправного партнёрства несовместима с любыми проявлениями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насилия.</a:t>
            </a:r>
          </a:p>
          <a:p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проанализировали свои сильные стороны и нашли точки роста. В нашу школу стали возвращаться благодарные выпускники, родители постепенно стали становиться  союзниками. В программе развития «Школа + Социум = Успех» на 2020-2025 года определили основную идею развития образовательной организации. Это поиск новых подходов в создании современной информационно - образовательной среды через развитие системы партнёрских отношений в условиях цифровой трансформации школы.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C7E5E-D735-434A-868C-B52B51F0749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15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Командное обучение педагогов, родителей,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обучающихся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курсах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Комьюнити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менеджер образовательных организаций» позволяет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создавать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ресурсную среду в школе, место силы для всего сообщества. Нам близка модель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комьюнити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-школы – это когда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партнеры и выпускники школы участвуют в школьной жизни,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обеспечивая разностороннее развитие нашего образовательного учреждения.</a:t>
            </a: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Организация работы  школы через сетевое взаимодействие позволяет повысить профессиональное мастерство педагогов, создать условия для раннего выявления, развития и дальнейшей профессиональной поддержки обучающихся школы. В рамках реализации мероприятий программы развития создаём организационно-педагогические условия для функционирования школы, в которой в полной мере реализованы внутренние ресурсы школы и максимально использованы внешние ресурсы. Сотрудничество с колледжами позволяет успешно готовить  обучающихся к чемпионату </a:t>
            </a:r>
            <a:r>
              <a:rPr lang="ru-RU" altLang="ru-RU" dirty="0" err="1" smtClean="0"/>
              <a:t>WorldSkills</a:t>
            </a:r>
            <a:r>
              <a:rPr lang="ru-RU" altLang="ru-RU" dirty="0" smtClean="0"/>
              <a:t>. Золотая медаль: «Сетевое и системное администрирование».  Бронзовая медаль: «Мобильная робототехника», «Программные решения для бизнеса».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Подписанные</a:t>
            </a:r>
            <a:r>
              <a:rPr lang="ru-RU" altLang="ru-RU" baseline="0" dirty="0" smtClean="0"/>
              <a:t> договоры о с</a:t>
            </a:r>
            <a:r>
              <a:rPr lang="ru-RU" altLang="ru-RU" dirty="0" smtClean="0"/>
              <a:t>отрудничестве с дополнительным образованием позволяют изменить образовательное пространство школы. С сентября 2021 года на базе школы реализуется дополнительная общеобразовательная общеразвивающая программа «Затейники» дворца творчества детей и молодёжи  г. Оренбурга.</a:t>
            </a: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С целью творческого развития личности детей и повышения мотивации к изучению французского языка в октябре 2021 года в школе создана детская </a:t>
            </a:r>
            <a:r>
              <a:rPr lang="ru-RU" altLang="ru-RU" dirty="0" err="1" smtClean="0"/>
              <a:t>франкофонная</a:t>
            </a:r>
            <a:r>
              <a:rPr lang="ru-RU" altLang="ru-RU" dirty="0" smtClean="0"/>
              <a:t> театральная студия «</a:t>
            </a:r>
            <a:r>
              <a:rPr lang="ru-RU" altLang="ru-RU" dirty="0" err="1" smtClean="0"/>
              <a:t>Notre</a:t>
            </a:r>
            <a:r>
              <a:rPr lang="ru-RU" altLang="ru-RU" dirty="0" smtClean="0"/>
              <a:t>  </a:t>
            </a:r>
            <a:r>
              <a:rPr lang="ru-RU" altLang="ru-RU" dirty="0" err="1" smtClean="0"/>
              <a:t>Debut</a:t>
            </a:r>
            <a:r>
              <a:rPr lang="ru-RU" altLang="ru-RU" dirty="0" smtClean="0"/>
              <a:t>». Руководитель студии </a:t>
            </a:r>
            <a:r>
              <a:rPr lang="ru-RU" altLang="ru-RU" dirty="0" err="1" smtClean="0"/>
              <a:t>Жуликова</a:t>
            </a:r>
            <a:r>
              <a:rPr lang="ru-RU" altLang="ru-RU" dirty="0" smtClean="0"/>
              <a:t> Наталья Николаевна,</a:t>
            </a:r>
            <a:r>
              <a:rPr lang="ru-RU" altLang="ru-RU" baseline="0" dirty="0" smtClean="0"/>
              <a:t> </a:t>
            </a:r>
            <a:r>
              <a:rPr lang="ru-RU" altLang="ru-RU" dirty="0" smtClean="0"/>
              <a:t>кандидат филологических наук, учитель французского и английского языков, в партнерстве с членом международной ассоциации театров на французском языке </a:t>
            </a:r>
            <a:r>
              <a:rPr lang="ru-RU" altLang="ru-RU" dirty="0" err="1" smtClean="0"/>
              <a:t>ArtDraLa</a:t>
            </a:r>
            <a:r>
              <a:rPr lang="ru-RU" altLang="ru-RU" baseline="0" dirty="0" smtClean="0"/>
              <a:t> </a:t>
            </a:r>
            <a:r>
              <a:rPr lang="ru-RU" altLang="ru-RU" dirty="0" smtClean="0"/>
              <a:t>Жаком </a:t>
            </a:r>
            <a:r>
              <a:rPr lang="ru-RU" altLang="ru-RU" dirty="0" err="1" smtClean="0"/>
              <a:t>Мафуала</a:t>
            </a:r>
            <a:r>
              <a:rPr lang="ru-RU" altLang="ru-RU" dirty="0" smtClean="0"/>
              <a:t> не только раскрывают творческий потенциал</a:t>
            </a:r>
            <a:r>
              <a:rPr lang="ru-RU" altLang="ru-RU" baseline="0" dirty="0" smtClean="0"/>
              <a:t> ребят</a:t>
            </a:r>
            <a:r>
              <a:rPr lang="ru-RU" altLang="ru-RU" dirty="0" smtClean="0"/>
              <a:t>, но и стимулируют к изучению языков, создают атмосферы успеха.</a:t>
            </a: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развития идей нашей образовательной организации важны «горизонтальные» практики обучения, «обратного наставничества», детско-взрослые сообщества. </a:t>
            </a:r>
            <a:r>
              <a:rPr lang="ru-RU" dirty="0" smtClean="0"/>
              <a:t>Очень важна обратная связь от обучающихся к</a:t>
            </a:r>
            <a:r>
              <a:rPr lang="ru-RU" baseline="0" dirty="0" smtClean="0"/>
              <a:t> </a:t>
            </a:r>
            <a:r>
              <a:rPr lang="ru-RU" dirty="0" smtClean="0"/>
              <a:t>системе школьного управления,</a:t>
            </a:r>
            <a:r>
              <a:rPr lang="ru-RU" baseline="0" dirty="0" smtClean="0"/>
              <a:t> </a:t>
            </a:r>
            <a:r>
              <a:rPr lang="ru-RU" dirty="0" smtClean="0"/>
              <a:t>такие социальные партнеры, как</a:t>
            </a:r>
            <a:r>
              <a:rPr lang="ru-RU" baseline="0" dirty="0" smtClean="0"/>
              <a:t> </a:t>
            </a:r>
            <a:r>
              <a:rPr lang="ru-RU" dirty="0" smtClean="0"/>
              <a:t>родители и выпускники, могут</a:t>
            </a:r>
            <a:r>
              <a:rPr lang="ru-RU" baseline="0" dirty="0" smtClean="0"/>
              <a:t> </a:t>
            </a:r>
            <a:r>
              <a:rPr lang="ru-RU" dirty="0" smtClean="0"/>
              <a:t>тонко чувствовать характер этого</a:t>
            </a:r>
            <a:r>
              <a:rPr lang="ru-RU" baseline="0" dirty="0" smtClean="0"/>
              <a:t> </a:t>
            </a:r>
            <a:r>
              <a:rPr lang="ru-RU" dirty="0" smtClean="0"/>
              <a:t>климата, благоприятные и неблагоприятные изменения в нем. Поэтому привлечение таких социальных</a:t>
            </a:r>
            <a:r>
              <a:rPr lang="ru-RU" baseline="0" dirty="0" smtClean="0"/>
              <a:t> </a:t>
            </a:r>
            <a:r>
              <a:rPr lang="ru-RU" dirty="0" smtClean="0"/>
              <a:t>партнеров важно не только с</a:t>
            </a:r>
            <a:r>
              <a:rPr lang="ru-RU" baseline="0" dirty="0" smtClean="0"/>
              <a:t> </a:t>
            </a:r>
            <a:r>
              <a:rPr lang="ru-RU" dirty="0" smtClean="0"/>
              <a:t>точки зрения содержательного и</a:t>
            </a:r>
            <a:r>
              <a:rPr lang="ru-RU" baseline="0" dirty="0" smtClean="0"/>
              <a:t> </a:t>
            </a:r>
            <a:r>
              <a:rPr lang="ru-RU" dirty="0" err="1" smtClean="0"/>
              <a:t>деятельностного</a:t>
            </a:r>
            <a:r>
              <a:rPr lang="ru-RU" dirty="0" smtClean="0"/>
              <a:t> наполнения образовательного процесса, но и с</a:t>
            </a:r>
            <a:r>
              <a:rPr lang="ru-RU" baseline="0" dirty="0" smtClean="0"/>
              <a:t> </a:t>
            </a:r>
            <a:r>
              <a:rPr lang="ru-RU" dirty="0" smtClean="0"/>
              <a:t>точки зрения диагностического</a:t>
            </a:r>
            <a:r>
              <a:rPr lang="ru-RU" baseline="0" dirty="0" smtClean="0"/>
              <a:t> </a:t>
            </a:r>
            <a:r>
              <a:rPr lang="ru-RU" dirty="0" smtClean="0"/>
              <a:t>контроля, построенного на обратной связи, информации, поступающей непосредственно от школьного сообщества.</a:t>
            </a:r>
            <a:endParaRPr lang="ru-RU" alt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3D68A39-BD14-4DA4-84F9-F432DACCFE38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60647"/>
            <a:ext cx="865543" cy="8644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07504" y="116632"/>
            <a:ext cx="8856984" cy="65527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07504" y="116632"/>
            <a:ext cx="8856984" cy="65527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001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40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74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57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583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43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234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64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Директор\Desktop\логотип школы\лого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726" y="253135"/>
            <a:ext cx="1080120" cy="107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07504" y="116632"/>
            <a:ext cx="8856984" cy="65527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727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414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436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933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260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509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521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764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62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134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526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57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693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276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97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 descr="https://lh6.googleusercontent.com/_Y00_GzD4XC2VK-xnj7PShntZZYcGEbLG1UBBkFyzi0glbRXe05F4iNYAQFeu1lV3300cbcPMCvFDbvCzr-yxfmgcX_vax49ywm9krcEgTjJUSWLfmuIreKpp_KjP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6" y="251629"/>
            <a:ext cx="2906563" cy="69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10" y="168786"/>
            <a:ext cx="885060" cy="883950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07504" y="116632"/>
            <a:ext cx="8856984" cy="65527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7504" y="116632"/>
            <a:ext cx="8856984" cy="65527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7504" y="116632"/>
            <a:ext cx="8856984" cy="65527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07504" y="116632"/>
            <a:ext cx="8856984" cy="65527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12C92-8417-4E66-83A4-E90D7F5ED40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5007A-D986-42A3-BD62-F75D9BFF6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03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4610-CAC6-43D1-BBE6-DABB77BF37E8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FEFA3-1EEE-459A-BCF7-7A762997EF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school35admi" TargetMode="Externa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24"/>
          <a:stretch/>
        </p:blipFill>
        <p:spPr bwMode="auto">
          <a:xfrm>
            <a:off x="343444" y="1928802"/>
            <a:ext cx="8457112" cy="3934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201" y="5857892"/>
            <a:ext cx="82235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Муниципальное общеобразовательное автономное учреждение </a:t>
            </a:r>
            <a:endParaRPr lang="ru-RU" sz="2000" b="1" i="1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000" b="1" i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ru-RU" sz="2000" b="1" i="1" dirty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Средняя общеобразовательная школа № 35"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000108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Развитие системы социального партнёрства 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 условиях цифровой трансформации школы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051479"/>
            <a:ext cx="4286280" cy="285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3874" y="102011"/>
            <a:ext cx="72457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Кадетские классы: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</a:rPr>
              <a:t>росгвардейские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, казачьи,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юнармейские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35" y="3429000"/>
            <a:ext cx="4452634" cy="3116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5559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Психолого-педагогические классы</a:t>
            </a:r>
          </a:p>
        </p:txBody>
      </p:sp>
      <p:pic>
        <p:nvPicPr>
          <p:cNvPr id="3076" name="Picture 4" descr="Image Descri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4" y="1124744"/>
            <a:ext cx="7894945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7.userapi.com/impf/LKxTeA9n01uLRiSB6jA801euWIN5Q31OLD-DFA/jPRn8fN8tqY.jpg?size=1280x960&amp;quality=95&amp;sign=21b9311ade0cef69cfa0e1fdb4c1ec6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7296810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6784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Ресурсная помощь школе от выпускников</a:t>
            </a:r>
          </a:p>
        </p:txBody>
      </p:sp>
    </p:spTree>
    <p:extLst>
      <p:ext uri="{BB962C8B-B14F-4D97-AF65-F5344CB8AC3E}">
        <p14:creationId xmlns:p14="http://schemas.microsoft.com/office/powerpoint/2010/main" val="409517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96552" y="186337"/>
            <a:ext cx="8858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</a:rPr>
              <a:t>Нетворкинг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горизонтальное обучение в цифровой среде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17" y="1772816"/>
            <a:ext cx="860520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2" t="24848" r="22046" b="17374"/>
          <a:stretch/>
        </p:blipFill>
        <p:spPr bwMode="auto">
          <a:xfrm>
            <a:off x="357158" y="1000108"/>
            <a:ext cx="2643206" cy="556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7454" y="1340768"/>
            <a:ext cx="5429288" cy="403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87624" y="260648"/>
            <a:ext cx="5643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Повышение квалификации в МЭО </a:t>
            </a:r>
          </a:p>
        </p:txBody>
      </p:sp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иректор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556792"/>
            <a:ext cx="8733483" cy="491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1033572"/>
            <a:ext cx="8804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Педагогическая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онлайн-практика в МОАУ «СОШ № 35»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Директор\Downloads\104027093_3322433594455957_1641870130220790043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14422"/>
            <a:ext cx="5286412" cy="52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1197482"/>
            <a:ext cx="3143272" cy="446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Возможно, это изображение (текст «фонд президентских грантов оценка проектов заявка № 22-1-011392 &quot;создание на базе научно-технического клуба #робокар&quot; условий для развития подводной робототехники для школьников зауральной части г. оренбурга&quot; размер гранта 265 770,00 ₽ направление поддержка проектов в области науки, образования, просвещения статус заявки победитель конкурса»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3312" r="10284" b="7340"/>
          <a:stretch/>
        </p:blipFill>
        <p:spPr bwMode="auto">
          <a:xfrm>
            <a:off x="357158" y="1071546"/>
            <a:ext cx="4214842" cy="5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Возможно, это изображение (2 человека, люди стоят и люди сидят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21579"/>
            <a:ext cx="4214840" cy="42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979" t="22711" r="885" b="58530"/>
          <a:stretch/>
        </p:blipFill>
        <p:spPr>
          <a:xfrm>
            <a:off x="428596" y="5000636"/>
            <a:ext cx="2286016" cy="142876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214422"/>
            <a:ext cx="2428892" cy="341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Возможно, это изображение (дерево и на открытом воздухе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214422"/>
            <a:ext cx="2817911" cy="34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979" t="73359" r="885" b="5532"/>
          <a:stretch/>
        </p:blipFill>
        <p:spPr>
          <a:xfrm>
            <a:off x="6500826" y="4929198"/>
            <a:ext cx="2286016" cy="1607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979" t="47910" r="885" b="31455"/>
          <a:stretch/>
        </p:blipFill>
        <p:spPr>
          <a:xfrm>
            <a:off x="3643306" y="4857760"/>
            <a:ext cx="2286016" cy="157163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8"/>
          <a:stretch/>
        </p:blipFill>
        <p:spPr bwMode="auto">
          <a:xfrm>
            <a:off x="208129" y="1285860"/>
            <a:ext cx="2933191" cy="335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43240" y="500042"/>
            <a:ext cx="3275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Проект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#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ЭкоДело35</a:t>
            </a:r>
          </a:p>
        </p:txBody>
      </p:sp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3492" y="431229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Образовательная платформа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</a:rPr>
              <a:t>Яндекс.Учебник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0" y="3645024"/>
            <a:ext cx="850878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08" y="188640"/>
            <a:ext cx="567559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115616" y="5157192"/>
            <a:ext cx="73448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80661" y="5589240"/>
            <a:ext cx="807977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5814" y="5949280"/>
            <a:ext cx="807977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4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ректор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7578"/>
            <a:ext cx="8568952" cy="461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иректор\Downloads\конкурс__стемфорд___бинго_2_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2038914" cy="14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32656"/>
            <a:ext cx="62975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Образовательная платформа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учеников и педагогов «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Стемфорд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На изображении может находиться: 6 человек, текст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9" y="1785926"/>
            <a:ext cx="7786742" cy="4714908"/>
          </a:xfrm>
          <a:prstGeom prst="rect">
            <a:avLst/>
          </a:prstGeom>
          <a:noFill/>
          <a:extLst/>
        </p:spPr>
      </p:pic>
      <p:sp>
        <p:nvSpPr>
          <p:cNvPr id="3" name="Прямоугольник 2"/>
          <p:cNvSpPr/>
          <p:nvPr/>
        </p:nvSpPr>
        <p:spPr>
          <a:xfrm>
            <a:off x="242780" y="866974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Сотрудничество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с Якутской городской национальной гимназией им. А.Г И Н.К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</a:rPr>
              <a:t>Чиряевых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8596" y="1928802"/>
            <a:ext cx="4714908" cy="4572032"/>
            <a:chOff x="2230189" y="3473144"/>
            <a:chExt cx="3497480" cy="2483620"/>
          </a:xfrm>
        </p:grpSpPr>
        <p:pic>
          <p:nvPicPr>
            <p:cNvPr id="3" name="Picture 2" descr="https://lh4.googleusercontent.com/tnv4A_eZnIgV8Z2VTbyd6cjiyttgl1zfp1PgI2cctSRflJE6GdUFsW8Mb50P2kiGLB8ABpt7be16_EBuZKEH1rLxL1fasqqPFXHRFa--IDfWSIDUB6Ry-EX3OhMslV5bnWTRdXf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73" r="29787"/>
            <a:stretch/>
          </p:blipFill>
          <p:spPr bwMode="auto">
            <a:xfrm>
              <a:off x="2230189" y="3473144"/>
              <a:ext cx="3497480" cy="2483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https://lh4.googleusercontent.com/8jofmraSdEa2yeRGmVa37sQGIUrHVMO84XAps1pyUa2iEmNF2mdDs-vn-BRknI43MQPZj_3FkZXHIARFkXxtRjPmogXq2g_qFfTr_oDioxYAVhdKZ-ujJH9eRbLyOrLCI06MJSMJKn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2348" y="3515649"/>
              <a:ext cx="2157281" cy="151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214282" y="928670"/>
            <a:ext cx="8643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Segoe Script" panose="030B0504020000000003" pitchFamily="66" charset="0"/>
              </a:rPr>
              <a:t>Школа доступная для всех, </a:t>
            </a:r>
          </a:p>
          <a:p>
            <a:pPr algn="ctr"/>
            <a:r>
              <a:rPr lang="ru-RU" sz="2800" b="1" i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Segoe Script" panose="030B0504020000000003" pitchFamily="66" charset="0"/>
              </a:rPr>
              <a:t>уникальная для каждого!</a:t>
            </a:r>
            <a:endParaRPr lang="ru-RU" sz="2800" i="1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1026" name="Picture 2" descr="http://qrcoder.ru/code/?https%3A%2F%2Fvk.com%2Fschool35admi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741"/>
            <a:ext cx="2399876" cy="239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10037" y="2317522"/>
            <a:ext cx="38821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+mj-lt"/>
              </a:rPr>
              <a:t>Подробная  информация о МОАУ «СОШ № 35»</a:t>
            </a:r>
          </a:p>
          <a:p>
            <a:endParaRPr lang="ru-RU" sz="1400" b="1" dirty="0" smtClean="0">
              <a:latin typeface="+mj-lt"/>
            </a:endParaRPr>
          </a:p>
          <a:p>
            <a:r>
              <a:rPr lang="en-US" b="1" dirty="0">
                <a:latin typeface="+mj-lt"/>
                <a:hlinkClick r:id="rId6"/>
              </a:rPr>
              <a:t>https://</a:t>
            </a:r>
            <a:r>
              <a:rPr lang="en-US" b="1" dirty="0" smtClean="0">
                <a:latin typeface="+mj-lt"/>
                <a:hlinkClick r:id="rId6"/>
              </a:rPr>
              <a:t>vk.com/school35admi</a:t>
            </a:r>
            <a:endParaRPr lang="ru-RU" b="1" dirty="0" smtClean="0">
              <a:latin typeface="+mj-lt"/>
            </a:endParaRPr>
          </a:p>
          <a:p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7003" r="4182"/>
          <a:stretch/>
        </p:blipFill>
        <p:spPr bwMode="auto">
          <a:xfrm>
            <a:off x="827584" y="908719"/>
            <a:ext cx="6696744" cy="563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70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425" y="94426"/>
            <a:ext cx="7212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Программа развития МОАУ «СОШ № 35»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«Школа + Социум = Успех!»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 2020-2025 года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0"/>
          <a:stretch/>
        </p:blipFill>
        <p:spPr bwMode="auto">
          <a:xfrm>
            <a:off x="4572000" y="1429924"/>
            <a:ext cx="4395787" cy="421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Возможно, это изображение (28 человек, в том числе Николай Ишаков, волосы, люди стоят, верхняя одежда и текст «#mblBmecTe CUSTOM 02 @SCHOOL_35_TREVL TREVL»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5138" b="84030"/>
          <a:stretch/>
        </p:blipFill>
        <p:spPr bwMode="auto">
          <a:xfrm>
            <a:off x="4548471" y="5643577"/>
            <a:ext cx="4392488" cy="96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1334" y="1844824"/>
            <a:ext cx="4751301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Принципы</a:t>
            </a:r>
          </a:p>
          <a:p>
            <a:endParaRPr lang="ru-RU" sz="3600" dirty="0"/>
          </a:p>
          <a:p>
            <a:r>
              <a:rPr lang="ru-RU" sz="36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u="sng" dirty="0" smtClean="0"/>
              <a:t>взаимной заинтересованности</a:t>
            </a:r>
            <a:r>
              <a:rPr lang="ru-RU" sz="2400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u="sng" dirty="0" smtClean="0"/>
              <a:t>компетентности привлекаемых</a:t>
            </a:r>
          </a:p>
          <a:p>
            <a:r>
              <a:rPr lang="ru-RU" sz="2400" u="sng" dirty="0" smtClean="0"/>
              <a:t> партнеров</a:t>
            </a:r>
            <a:r>
              <a:rPr lang="ru-RU" sz="2400" dirty="0" smtClean="0"/>
              <a:t>;</a:t>
            </a:r>
          </a:p>
          <a:p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u="sng" dirty="0"/>
              <a:t>д</a:t>
            </a:r>
            <a:r>
              <a:rPr lang="ru-RU" sz="2400" u="sng" dirty="0" smtClean="0"/>
              <a:t>обровольности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2267744" y="2320599"/>
            <a:ext cx="912854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telegram.org/8a95084c-858c-43cb-894e-9b620e2ee4b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68652"/>
            <a:ext cx="6258272" cy="5382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6" t="28290" r="24913"/>
          <a:stretch/>
        </p:blipFill>
        <p:spPr bwMode="auto">
          <a:xfrm>
            <a:off x="551384" y="1901443"/>
            <a:ext cx="2161439" cy="3183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1384" y="332656"/>
            <a:ext cx="6716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Модель развития школьного сообщества </a:t>
            </a:r>
          </a:p>
        </p:txBody>
      </p:sp>
    </p:spTree>
    <p:extLst>
      <p:ext uri="{BB962C8B-B14F-4D97-AF65-F5344CB8AC3E}">
        <p14:creationId xmlns:p14="http://schemas.microsoft.com/office/powerpoint/2010/main" val="6882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2656"/>
            <a:ext cx="732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Сотрудничество с колледжами г. Оренбурга  </a:t>
            </a:r>
          </a:p>
        </p:txBody>
      </p:sp>
      <p:pic>
        <p:nvPicPr>
          <p:cNvPr id="1036" name="Picture 12" descr="Возможно, это изображение (13 человек, люди сидят, люди стоят, в помещении и текст «worldskills sia juniors 月 преподавание музыкив школе MUSIC TEACHING поздравляем.»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t="8354" r="6622" b="26325"/>
          <a:stretch/>
        </p:blipFill>
        <p:spPr bwMode="auto">
          <a:xfrm>
            <a:off x="395536" y="1523328"/>
            <a:ext cx="8440384" cy="512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2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Batman\AppData\Local\Microsoft\Windows\Temporary Internet Files\Content.Word\Коллектив обучающихся творческого объединения Бенефис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3024336" cy="4559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Batman\Desktop\мама работа\IMG-b722d74a98b2618851e46a32551227ec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5256584" cy="4559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359078"/>
            <a:ext cx="6710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ворческое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объединение «Бенефис» </a:t>
            </a:r>
          </a:p>
        </p:txBody>
      </p:sp>
    </p:spTree>
    <p:extLst>
      <p:ext uri="{BB962C8B-B14F-4D97-AF65-F5344CB8AC3E}">
        <p14:creationId xmlns:p14="http://schemas.microsoft.com/office/powerpoint/2010/main" val="36624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193" y="221005"/>
            <a:ext cx="7761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err="1">
                <a:solidFill>
                  <a:schemeClr val="tx2">
                    <a:lumMod val="75000"/>
                  </a:schemeClr>
                </a:solidFill>
              </a:rPr>
              <a:t>Франкофонная</a:t>
            </a: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alt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еатральная студия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Norte Debut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https://sun9-13.userapi.com/impf/IXdZk86tCk5_HNfd5Y8z2oIiWbB6sRebsr6NBA/1JX6tPjjWLo.jpg?size=809x1080&amp;quality=95&amp;sign=efa31f46ec828812bf2828dfc544c20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35" y="1844824"/>
            <a:ext cx="1483332" cy="1980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1.ufanet-orenburg.userapi.com/impf/t3pp5XwEbrKfxxZ_A_69mspLVNnutfwmaaBMCw/B1dO_e8TsQI.jpg?size=810x1080&amp;quality=95&amp;sign=3426fadce6987064cc97c89e4501e83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35" y="4125707"/>
            <a:ext cx="1674186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lob:https://web.telegram.org/1b7821a7-bfe1-4da0-b5da-696cda648c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939592"/>
            <a:ext cx="6703828" cy="377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97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5853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Горизонтальные практики обучения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t="12471" r="24222" b="7186"/>
          <a:stretch/>
        </p:blipFill>
        <p:spPr bwMode="auto">
          <a:xfrm>
            <a:off x="857224" y="1544658"/>
            <a:ext cx="7286676" cy="499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0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12592</TotalTime>
  <Words>1560</Words>
  <Application>Microsoft Office PowerPoint</Application>
  <PresentationFormat>Экран (4:3)</PresentationFormat>
  <Paragraphs>91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1_Специальное оформление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Uchitel</dc:creator>
  <cp:lastModifiedBy>Windows User</cp:lastModifiedBy>
  <cp:revision>304</cp:revision>
  <cp:lastPrinted>2020-08-07T06:19:55Z</cp:lastPrinted>
  <dcterms:created xsi:type="dcterms:W3CDTF">2019-11-19T08:55:25Z</dcterms:created>
  <dcterms:modified xsi:type="dcterms:W3CDTF">2022-04-06T09:27:25Z</dcterms:modified>
</cp:coreProperties>
</file>